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Poppins"/>
      <p:regular r:id="rId31"/>
      <p:bold r:id="rId32"/>
      <p:italic r:id="rId33"/>
      <p:boldItalic r:id="rId34"/>
    </p:embeddedFont>
    <p:embeddedFont>
      <p:font typeface="Bebas Neue"/>
      <p:regular r:id="rId35"/>
    </p:embeddedFont>
    <p:embeddedFont>
      <p:font typeface="Cambay"/>
      <p:regular r:id="rId36"/>
      <p:bold r:id="rId37"/>
      <p:italic r:id="rId38"/>
      <p:boldItalic r:id="rId39"/>
    </p:embeddedFont>
    <p:embeddedFont>
      <p:font typeface="PT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862171A-932E-4740-A9C5-88484686A00C}">
  <a:tblStyle styleId="{4862171A-932E-4740-A9C5-88484686A00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TSans-regular.fntdata"/><Relationship Id="rId20" Type="http://schemas.openxmlformats.org/officeDocument/2006/relationships/slide" Target="slides/slide15.xml"/><Relationship Id="rId42" Type="http://schemas.openxmlformats.org/officeDocument/2006/relationships/font" Target="fonts/PTSans-italic.fntdata"/><Relationship Id="rId41" Type="http://schemas.openxmlformats.org/officeDocument/2006/relationships/font" Target="fonts/PTSans-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PTSans-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Poppins-italic.fntdata"/><Relationship Id="rId10" Type="http://schemas.openxmlformats.org/officeDocument/2006/relationships/slide" Target="slides/slide5.xml"/><Relationship Id="rId32" Type="http://schemas.openxmlformats.org/officeDocument/2006/relationships/font" Target="fonts/Poppins-bold.fntdata"/><Relationship Id="rId13" Type="http://schemas.openxmlformats.org/officeDocument/2006/relationships/slide" Target="slides/slide8.xml"/><Relationship Id="rId35" Type="http://schemas.openxmlformats.org/officeDocument/2006/relationships/font" Target="fonts/BebasNeue-regular.fntdata"/><Relationship Id="rId12" Type="http://schemas.openxmlformats.org/officeDocument/2006/relationships/slide" Target="slides/slide7.xml"/><Relationship Id="rId34" Type="http://schemas.openxmlformats.org/officeDocument/2006/relationships/font" Target="fonts/Poppins-boldItalic.fntdata"/><Relationship Id="rId15" Type="http://schemas.openxmlformats.org/officeDocument/2006/relationships/slide" Target="slides/slide10.xml"/><Relationship Id="rId37" Type="http://schemas.openxmlformats.org/officeDocument/2006/relationships/font" Target="fonts/Cambay-bold.fntdata"/><Relationship Id="rId14" Type="http://schemas.openxmlformats.org/officeDocument/2006/relationships/slide" Target="slides/slide9.xml"/><Relationship Id="rId36" Type="http://schemas.openxmlformats.org/officeDocument/2006/relationships/font" Target="fonts/Cambay-regular.fntdata"/><Relationship Id="rId17" Type="http://schemas.openxmlformats.org/officeDocument/2006/relationships/slide" Target="slides/slide12.xml"/><Relationship Id="rId39" Type="http://schemas.openxmlformats.org/officeDocument/2006/relationships/font" Target="fonts/Cambay-boldItalic.fntdata"/><Relationship Id="rId16" Type="http://schemas.openxmlformats.org/officeDocument/2006/relationships/slide" Target="slides/slide11.xml"/><Relationship Id="rId38" Type="http://schemas.openxmlformats.org/officeDocument/2006/relationships/font" Target="fonts/Cambay-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17" name="Google Shape;8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 name="Shape 1062"/>
        <p:cNvGrpSpPr/>
        <p:nvPr/>
      </p:nvGrpSpPr>
      <p:grpSpPr>
        <a:xfrm>
          <a:off x="0" y="0"/>
          <a:ext cx="0" cy="0"/>
          <a:chOff x="0" y="0"/>
          <a:chExt cx="0" cy="0"/>
        </a:xfrm>
      </p:grpSpPr>
      <p:sp>
        <p:nvSpPr>
          <p:cNvPr id="1063" name="Google Shape;1063;g101820df324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4" name="Google Shape;1064;g101820df324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3" name="Shape 1073"/>
        <p:cNvGrpSpPr/>
        <p:nvPr/>
      </p:nvGrpSpPr>
      <p:grpSpPr>
        <a:xfrm>
          <a:off x="0" y="0"/>
          <a:ext cx="0" cy="0"/>
          <a:chOff x="0" y="0"/>
          <a:chExt cx="0" cy="0"/>
        </a:xfrm>
      </p:grpSpPr>
      <p:sp>
        <p:nvSpPr>
          <p:cNvPr id="1074" name="Google Shape;1074;g2e27b567847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5" name="Google Shape;1075;g2e27b56784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g2e27104c637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 name="Google Shape;1092;g2e27104c637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 name="Shape 1101"/>
        <p:cNvGrpSpPr/>
        <p:nvPr/>
      </p:nvGrpSpPr>
      <p:grpSpPr>
        <a:xfrm>
          <a:off x="0" y="0"/>
          <a:ext cx="0" cy="0"/>
          <a:chOff x="0" y="0"/>
          <a:chExt cx="0" cy="0"/>
        </a:xfrm>
      </p:grpSpPr>
      <p:sp>
        <p:nvSpPr>
          <p:cNvPr id="1102" name="Google Shape;1102;g2e1fbdc234b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 name="Google Shape;1103;g2e1fbdc234b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2e1fbdc234b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2e1fbdc234b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2e1fce83da8_1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2e1fce83da8_1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On this page, we introduce the eco-score feature, which aims to promote sustainable shopping by informing users about the environmental impact of their orders. The eco-score is calculated based on five key factors: Production, Processing, Transportation, Refrigeration, and Packaging.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After placing an order, users see the eco-score summary: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 'Order Placed' section thanks the user for choosing a sustainable alternative and shows the CO2 emissions saved by their order.</a:t>
            </a:r>
            <a:endParaRPr/>
          </a:p>
          <a:p>
            <a:pPr indent="0" lvl="0" marL="0" rtl="0" algn="l">
              <a:spcBef>
                <a:spcPts val="0"/>
              </a:spcBef>
              <a:spcAft>
                <a:spcPts val="0"/>
              </a:spcAft>
              <a:buClr>
                <a:schemeClr val="dk1"/>
              </a:buClr>
              <a:buSzPts val="1100"/>
              <a:buFont typeface="Arial"/>
              <a:buNone/>
            </a:pPr>
            <a:r>
              <a:rPr lang="en"/>
              <a:t>The 'Your ecoScore this month' section tracks the user's monthly eco-score progress.</a:t>
            </a:r>
            <a:endParaRPr/>
          </a:p>
          <a:p>
            <a:pPr indent="0" lvl="0" marL="0" rtl="0" algn="l">
              <a:spcBef>
                <a:spcPts val="0"/>
              </a:spcBef>
              <a:spcAft>
                <a:spcPts val="0"/>
              </a:spcAft>
              <a:buClr>
                <a:schemeClr val="dk1"/>
              </a:buClr>
              <a:buSzPts val="1100"/>
              <a:buFont typeface="Arial"/>
              <a:buNone/>
            </a:pPr>
            <a:r>
              <a:rPr lang="en"/>
              <a:t>The 'Overall ecoScore' displays the cumulative eco-score and congratulates users for being in the 90th percentile of eco-users.</a:t>
            </a:r>
            <a:endParaRPr/>
          </a:p>
          <a:p>
            <a:pPr indent="0" lvl="0" marL="0" rtl="0" algn="l">
              <a:spcBef>
                <a:spcPts val="0"/>
              </a:spcBef>
              <a:spcAft>
                <a:spcPts val="0"/>
              </a:spcAft>
              <a:buNone/>
            </a:pPr>
            <a:r>
              <a:rPr lang="en"/>
              <a:t>This feature encourages users to make more environmentally friendly choices by providing clear feedback on their shopping habits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g2e2270002e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 name="Google Shape;1164;g2e2270002e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g2e1fce83da8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 name="Google Shape;1184;g2e1fce83da8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2e1fce83da8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2e1fce83da8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2e1fce83da8_1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2e1fce83da8_1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 name="Shape 1200"/>
        <p:cNvGrpSpPr/>
        <p:nvPr/>
      </p:nvGrpSpPr>
      <p:grpSpPr>
        <a:xfrm>
          <a:off x="0" y="0"/>
          <a:ext cx="0" cy="0"/>
          <a:chOff x="0" y="0"/>
          <a:chExt cx="0" cy="0"/>
        </a:xfrm>
      </p:grpSpPr>
      <p:sp>
        <p:nvSpPr>
          <p:cNvPr id="1201" name="Google Shape;1201;g2e1fce83da8_1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2" name="Google Shape;1202;g2e1fce83da8_1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 name="Shape 1206"/>
        <p:cNvGrpSpPr/>
        <p:nvPr/>
      </p:nvGrpSpPr>
      <p:grpSpPr>
        <a:xfrm>
          <a:off x="0" y="0"/>
          <a:ext cx="0" cy="0"/>
          <a:chOff x="0" y="0"/>
          <a:chExt cx="0" cy="0"/>
        </a:xfrm>
      </p:grpSpPr>
      <p:sp>
        <p:nvSpPr>
          <p:cNvPr id="1207" name="Google Shape;1207;g2e1fce83da8_1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8" name="Google Shape;1208;g2e1fce83da8_1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g2e2628575f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 name="Google Shape;1214;g2e2628575f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Value = </a:t>
            </a:r>
            <a:r>
              <a:rPr lang="en"/>
              <a:t>the</a:t>
            </a:r>
            <a:r>
              <a:rPr lang="en"/>
              <a:t> actual value the feature provides the users</a:t>
            </a:r>
            <a:endParaRPr/>
          </a:p>
          <a:p>
            <a:pPr indent="0" lvl="0" marL="0" rtl="0" algn="l">
              <a:spcBef>
                <a:spcPts val="0"/>
              </a:spcBef>
              <a:spcAft>
                <a:spcPts val="0"/>
              </a:spcAft>
              <a:buNone/>
            </a:pPr>
            <a:r>
              <a:rPr lang="en"/>
              <a:t>Usability = the user experience (how easy the user find the feature to use)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Let’s write that based on the user testing results and the survey we did with other users personally?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 skipping slide 23</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 name="Shape 1286"/>
        <p:cNvGrpSpPr/>
        <p:nvPr/>
      </p:nvGrpSpPr>
      <p:grpSpPr>
        <a:xfrm>
          <a:off x="0" y="0"/>
          <a:ext cx="0" cy="0"/>
          <a:chOff x="0" y="0"/>
          <a:chExt cx="0" cy="0"/>
        </a:xfrm>
      </p:grpSpPr>
      <p:sp>
        <p:nvSpPr>
          <p:cNvPr id="1287" name="Google Shape;1287;g2e1fce83da8_1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8" name="Google Shape;1288;g2e1fce83da8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 name="Shape 1328"/>
        <p:cNvGrpSpPr/>
        <p:nvPr/>
      </p:nvGrpSpPr>
      <p:grpSpPr>
        <a:xfrm>
          <a:off x="0" y="0"/>
          <a:ext cx="0" cy="0"/>
          <a:chOff x="0" y="0"/>
          <a:chExt cx="0" cy="0"/>
        </a:xfrm>
      </p:grpSpPr>
      <p:sp>
        <p:nvSpPr>
          <p:cNvPr id="1329" name="Google Shape;1329;g2e1fce83da8_1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0" name="Google Shape;1330;g2e1fce83da8_1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4" name="Shape 1334"/>
        <p:cNvGrpSpPr/>
        <p:nvPr/>
      </p:nvGrpSpPr>
      <p:grpSpPr>
        <a:xfrm>
          <a:off x="0" y="0"/>
          <a:ext cx="0" cy="0"/>
          <a:chOff x="0" y="0"/>
          <a:chExt cx="0" cy="0"/>
        </a:xfrm>
      </p:grpSpPr>
      <p:sp>
        <p:nvSpPr>
          <p:cNvPr id="1335" name="Google Shape;1335;g101820df324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6" name="Google Shape;1336;g101820df324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101820df324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101820df324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fa943fc9e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fa943fc9e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bd6c00e73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bd6c00e73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101820df324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101820df324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101820df324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101820df324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 name="Shape 1006"/>
        <p:cNvGrpSpPr/>
        <p:nvPr/>
      </p:nvGrpSpPr>
      <p:grpSpPr>
        <a:xfrm>
          <a:off x="0" y="0"/>
          <a:ext cx="0" cy="0"/>
          <a:chOff x="0" y="0"/>
          <a:chExt cx="0" cy="0"/>
        </a:xfrm>
      </p:grpSpPr>
      <p:sp>
        <p:nvSpPr>
          <p:cNvPr id="1007" name="Google Shape;1007;g101820df324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 name="Google Shape;1008;g101820df324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8096771" y="430596"/>
            <a:ext cx="668263" cy="217597"/>
            <a:chOff x="-668239" y="4338844"/>
            <a:chExt cx="298478" cy="97194"/>
          </a:xfrm>
        </p:grpSpPr>
        <p:sp>
          <p:nvSpPr>
            <p:cNvPr id="10" name="Google Shape;10;p2"/>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2"/>
          <p:cNvSpPr/>
          <p:nvPr/>
        </p:nvSpPr>
        <p:spPr>
          <a:xfrm>
            <a:off x="5130925" y="29150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txBox="1"/>
          <p:nvPr>
            <p:ph type="ctrTitle"/>
          </p:nvPr>
        </p:nvSpPr>
        <p:spPr>
          <a:xfrm>
            <a:off x="4572000" y="1112150"/>
            <a:ext cx="4029300" cy="24435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22" name="Google Shape;22;p2"/>
          <p:cNvSpPr txBox="1"/>
          <p:nvPr>
            <p:ph idx="1" type="subTitle"/>
          </p:nvPr>
        </p:nvSpPr>
        <p:spPr>
          <a:xfrm>
            <a:off x="4572000" y="3555550"/>
            <a:ext cx="4029300" cy="475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23" name="Google Shape;23;p2"/>
          <p:cNvSpPr/>
          <p:nvPr/>
        </p:nvSpPr>
        <p:spPr>
          <a:xfrm>
            <a:off x="616700" y="134700"/>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04898" y="4536250"/>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2"/>
          <p:cNvGrpSpPr/>
          <p:nvPr/>
        </p:nvGrpSpPr>
        <p:grpSpPr>
          <a:xfrm>
            <a:off x="4930121" y="4536259"/>
            <a:ext cx="668263" cy="356672"/>
            <a:chOff x="6613421" y="4558496"/>
            <a:chExt cx="668263" cy="356672"/>
          </a:xfrm>
        </p:grpSpPr>
        <p:grpSp>
          <p:nvGrpSpPr>
            <p:cNvPr id="26" name="Google Shape;26;p2"/>
            <p:cNvGrpSpPr/>
            <p:nvPr/>
          </p:nvGrpSpPr>
          <p:grpSpPr>
            <a:xfrm>
              <a:off x="6613421" y="4697571"/>
              <a:ext cx="668263" cy="217597"/>
              <a:chOff x="-668239" y="4338844"/>
              <a:chExt cx="298478" cy="97194"/>
            </a:xfrm>
          </p:grpSpPr>
          <p:sp>
            <p:nvSpPr>
              <p:cNvPr id="27" name="Google Shape;27;p2"/>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2"/>
            <p:cNvGrpSpPr/>
            <p:nvPr/>
          </p:nvGrpSpPr>
          <p:grpSpPr>
            <a:xfrm>
              <a:off x="6613421" y="4558496"/>
              <a:ext cx="668263" cy="217597"/>
              <a:chOff x="-668239" y="4338844"/>
              <a:chExt cx="298478" cy="97194"/>
            </a:xfrm>
          </p:grpSpPr>
          <p:sp>
            <p:nvSpPr>
              <p:cNvPr id="38" name="Google Shape;38;p2"/>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 name="Google Shape;48;p2"/>
          <p:cNvSpPr/>
          <p:nvPr/>
        </p:nvSpPr>
        <p:spPr>
          <a:xfrm>
            <a:off x="8305650" y="4478838"/>
            <a:ext cx="250500" cy="250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90" name="Shape 290"/>
        <p:cNvGrpSpPr/>
        <p:nvPr/>
      </p:nvGrpSpPr>
      <p:grpSpPr>
        <a:xfrm>
          <a:off x="0" y="0"/>
          <a:ext cx="0" cy="0"/>
          <a:chOff x="0" y="0"/>
          <a:chExt cx="0" cy="0"/>
        </a:xfrm>
      </p:grpSpPr>
      <p:grpSp>
        <p:nvGrpSpPr>
          <p:cNvPr id="291" name="Google Shape;291;p11"/>
          <p:cNvGrpSpPr/>
          <p:nvPr/>
        </p:nvGrpSpPr>
        <p:grpSpPr>
          <a:xfrm rot="10800000">
            <a:off x="332345" y="66827"/>
            <a:ext cx="8479311" cy="4795729"/>
            <a:chOff x="545450" y="1062300"/>
            <a:chExt cx="6621875" cy="3745200"/>
          </a:xfrm>
        </p:grpSpPr>
        <p:sp>
          <p:nvSpPr>
            <p:cNvPr id="292" name="Google Shape;292;p11"/>
            <p:cNvSpPr/>
            <p:nvPr/>
          </p:nvSpPr>
          <p:spPr>
            <a:xfrm>
              <a:off x="649375" y="1062300"/>
              <a:ext cx="6418925" cy="3367375"/>
            </a:xfrm>
            <a:custGeom>
              <a:rect b="b" l="l" r="r" t="t"/>
              <a:pathLst>
                <a:path extrusionOk="0" fill="none" h="134695" w="256757">
                  <a:moveTo>
                    <a:pt x="1321" y="91248"/>
                  </a:moveTo>
                  <a:cubicBezTo>
                    <a:pt x="1" y="80970"/>
                    <a:pt x="340" y="64769"/>
                    <a:pt x="35651" y="37345"/>
                  </a:cubicBezTo>
                  <a:cubicBezTo>
                    <a:pt x="70979" y="9903"/>
                    <a:pt x="99741" y="750"/>
                    <a:pt x="130484" y="375"/>
                  </a:cubicBezTo>
                  <a:cubicBezTo>
                    <a:pt x="161227" y="0"/>
                    <a:pt x="200499" y="24373"/>
                    <a:pt x="225336" y="55241"/>
                  </a:cubicBezTo>
                  <a:cubicBezTo>
                    <a:pt x="250208" y="86109"/>
                    <a:pt x="256757" y="99063"/>
                    <a:pt x="242358" y="110874"/>
                  </a:cubicBezTo>
                  <a:cubicBezTo>
                    <a:pt x="227959" y="122686"/>
                    <a:pt x="185457" y="134123"/>
                    <a:pt x="101062" y="132589"/>
                  </a:cubicBezTo>
                  <a:cubicBezTo>
                    <a:pt x="45785" y="134694"/>
                    <a:pt x="5104" y="108912"/>
                    <a:pt x="1321" y="91248"/>
                  </a:cubicBezTo>
                  <a:close/>
                </a:path>
              </a:pathLst>
            </a:custGeom>
            <a:noFill/>
            <a:ln cap="flat" cmpd="sng" w="19050">
              <a:solidFill>
                <a:srgbClr val="E6C23E"/>
              </a:solidFill>
              <a:prstDash val="dash"/>
              <a:miter lim="17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1"/>
            <p:cNvSpPr/>
            <p:nvPr/>
          </p:nvSpPr>
          <p:spPr>
            <a:xfrm>
              <a:off x="5095775" y="1242500"/>
              <a:ext cx="2071550" cy="1682600"/>
            </a:xfrm>
            <a:custGeom>
              <a:rect b="b" l="l" r="r" t="t"/>
              <a:pathLst>
                <a:path extrusionOk="0" h="67304" w="82862">
                  <a:moveTo>
                    <a:pt x="0" y="1"/>
                  </a:moveTo>
                  <a:cubicBezTo>
                    <a:pt x="21019" y="10938"/>
                    <a:pt x="41538" y="27835"/>
                    <a:pt x="56990" y="47016"/>
                  </a:cubicBezTo>
                  <a:cubicBezTo>
                    <a:pt x="63199" y="54724"/>
                    <a:pt x="68373" y="61415"/>
                    <a:pt x="72459" y="67303"/>
                  </a:cubicBezTo>
                  <a:cubicBezTo>
                    <a:pt x="82862" y="44964"/>
                    <a:pt x="77955" y="28317"/>
                    <a:pt x="65929" y="18450"/>
                  </a:cubicBezTo>
                  <a:cubicBezTo>
                    <a:pt x="55794" y="10135"/>
                    <a:pt x="36881" y="3337"/>
                    <a:pt x="0"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1"/>
            <p:cNvSpPr/>
            <p:nvPr/>
          </p:nvSpPr>
          <p:spPr>
            <a:xfrm>
              <a:off x="2646425" y="4418500"/>
              <a:ext cx="2837000" cy="389000"/>
            </a:xfrm>
            <a:custGeom>
              <a:rect b="b" l="l" r="r" t="t"/>
              <a:pathLst>
                <a:path extrusionOk="0" h="15560" w="113480">
                  <a:moveTo>
                    <a:pt x="113480" y="0"/>
                  </a:moveTo>
                  <a:lnTo>
                    <a:pt x="113480" y="0"/>
                  </a:lnTo>
                  <a:cubicBezTo>
                    <a:pt x="92961" y="2926"/>
                    <a:pt x="67142" y="4729"/>
                    <a:pt x="35240" y="4729"/>
                  </a:cubicBezTo>
                  <a:cubicBezTo>
                    <a:pt x="29994" y="4729"/>
                    <a:pt x="24588" y="4675"/>
                    <a:pt x="19003" y="4568"/>
                  </a:cubicBezTo>
                  <a:cubicBezTo>
                    <a:pt x="16683" y="4657"/>
                    <a:pt x="14382" y="4711"/>
                    <a:pt x="12098" y="4711"/>
                  </a:cubicBezTo>
                  <a:cubicBezTo>
                    <a:pt x="7976" y="4711"/>
                    <a:pt x="3944" y="4568"/>
                    <a:pt x="0" y="4300"/>
                  </a:cubicBezTo>
                  <a:lnTo>
                    <a:pt x="0" y="4300"/>
                  </a:lnTo>
                  <a:cubicBezTo>
                    <a:pt x="16951" y="12187"/>
                    <a:pt x="32849" y="15523"/>
                    <a:pt x="51209" y="15559"/>
                  </a:cubicBezTo>
                  <a:lnTo>
                    <a:pt x="51459" y="15559"/>
                  </a:lnTo>
                  <a:cubicBezTo>
                    <a:pt x="75154" y="15559"/>
                    <a:pt x="95530" y="10135"/>
                    <a:pt x="11348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1"/>
            <p:cNvSpPr/>
            <p:nvPr/>
          </p:nvSpPr>
          <p:spPr>
            <a:xfrm>
              <a:off x="545450" y="1230025"/>
              <a:ext cx="1922575" cy="1418500"/>
            </a:xfrm>
            <a:custGeom>
              <a:rect b="b" l="l" r="r" t="t"/>
              <a:pathLst>
                <a:path extrusionOk="0" h="56740" w="76903">
                  <a:moveTo>
                    <a:pt x="76902" y="0"/>
                  </a:moveTo>
                  <a:lnTo>
                    <a:pt x="76902" y="0"/>
                  </a:lnTo>
                  <a:cubicBezTo>
                    <a:pt x="33170" y="1160"/>
                    <a:pt x="22839" y="8386"/>
                    <a:pt x="22839" y="8386"/>
                  </a:cubicBezTo>
                  <a:cubicBezTo>
                    <a:pt x="18289" y="10474"/>
                    <a:pt x="14703" y="13204"/>
                    <a:pt x="11902" y="16076"/>
                  </a:cubicBezTo>
                  <a:cubicBezTo>
                    <a:pt x="11795" y="16166"/>
                    <a:pt x="11670" y="16255"/>
                    <a:pt x="11563" y="16344"/>
                  </a:cubicBezTo>
                  <a:cubicBezTo>
                    <a:pt x="8779" y="19181"/>
                    <a:pt x="6602" y="22500"/>
                    <a:pt x="4925" y="26033"/>
                  </a:cubicBezTo>
                  <a:cubicBezTo>
                    <a:pt x="3194" y="29601"/>
                    <a:pt x="2606" y="32153"/>
                    <a:pt x="2606" y="32153"/>
                  </a:cubicBezTo>
                  <a:lnTo>
                    <a:pt x="2623" y="32153"/>
                  </a:lnTo>
                  <a:cubicBezTo>
                    <a:pt x="1" y="41038"/>
                    <a:pt x="179" y="50370"/>
                    <a:pt x="2284" y="56740"/>
                  </a:cubicBezTo>
                  <a:cubicBezTo>
                    <a:pt x="7941" y="48639"/>
                    <a:pt x="17040" y="39147"/>
                    <a:pt x="31475" y="27924"/>
                  </a:cubicBezTo>
                  <a:cubicBezTo>
                    <a:pt x="47658" y="15363"/>
                    <a:pt x="62557" y="6316"/>
                    <a:pt x="7690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1"/>
          <p:cNvGrpSpPr/>
          <p:nvPr/>
        </p:nvGrpSpPr>
        <p:grpSpPr>
          <a:xfrm flipH="1" rot="5400000">
            <a:off x="561287" y="-117756"/>
            <a:ext cx="261114" cy="907153"/>
            <a:chOff x="337386" y="4188663"/>
            <a:chExt cx="261114" cy="907153"/>
          </a:xfrm>
        </p:grpSpPr>
        <p:sp>
          <p:nvSpPr>
            <p:cNvPr id="297" name="Google Shape;297;p11"/>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11"/>
          <p:cNvSpPr/>
          <p:nvPr/>
        </p:nvSpPr>
        <p:spPr>
          <a:xfrm flipH="1" rot="10800000">
            <a:off x="8430900" y="401699"/>
            <a:ext cx="275400" cy="275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flipH="1" rot="10800000">
            <a:off x="453001" y="4474047"/>
            <a:ext cx="260100" cy="2601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11"/>
          <p:cNvGrpSpPr/>
          <p:nvPr/>
        </p:nvGrpSpPr>
        <p:grpSpPr>
          <a:xfrm flipH="1" rot="-5400000">
            <a:off x="8461222" y="4495303"/>
            <a:ext cx="668263" cy="217597"/>
            <a:chOff x="-668239" y="4338844"/>
            <a:chExt cx="298478" cy="97194"/>
          </a:xfrm>
        </p:grpSpPr>
        <p:sp>
          <p:nvSpPr>
            <p:cNvPr id="306" name="Google Shape;306;p11"/>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11"/>
          <p:cNvSpPr txBox="1"/>
          <p:nvPr>
            <p:ph hasCustomPrompt="1" type="title"/>
          </p:nvPr>
        </p:nvSpPr>
        <p:spPr>
          <a:xfrm>
            <a:off x="1170450" y="1409800"/>
            <a:ext cx="6803100" cy="1826700"/>
          </a:xfrm>
          <a:prstGeom prst="rect">
            <a:avLst/>
          </a:prstGeom>
        </p:spPr>
        <p:txBody>
          <a:bodyPr anchorCtr="0" anchor="ctr" bIns="91425" lIns="91425" spcFirstLastPara="1" rIns="91425" wrap="square" tIns="91425">
            <a:noAutofit/>
          </a:bodyPr>
          <a:lstStyle>
            <a:lvl1pPr lvl="0">
              <a:spcBef>
                <a:spcPts val="0"/>
              </a:spcBef>
              <a:spcAft>
                <a:spcPts val="0"/>
              </a:spcAft>
              <a:buSzPts val="9600"/>
              <a:buNone/>
              <a:defRPr sz="122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17" name="Google Shape;317;p11"/>
          <p:cNvSpPr txBox="1"/>
          <p:nvPr>
            <p:ph idx="1" type="subTitle"/>
          </p:nvPr>
        </p:nvSpPr>
        <p:spPr>
          <a:xfrm>
            <a:off x="1170450" y="3236625"/>
            <a:ext cx="6803100" cy="49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18" name="Shape 3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19" name="Shape 319"/>
        <p:cNvGrpSpPr/>
        <p:nvPr/>
      </p:nvGrpSpPr>
      <p:grpSpPr>
        <a:xfrm>
          <a:off x="0" y="0"/>
          <a:ext cx="0" cy="0"/>
          <a:chOff x="0" y="0"/>
          <a:chExt cx="0" cy="0"/>
        </a:xfrm>
      </p:grpSpPr>
      <p:sp>
        <p:nvSpPr>
          <p:cNvPr id="320" name="Google Shape;320;p13"/>
          <p:cNvSpPr txBox="1"/>
          <p:nvPr>
            <p:ph type="title"/>
          </p:nvPr>
        </p:nvSpPr>
        <p:spPr>
          <a:xfrm>
            <a:off x="1978376" y="1505025"/>
            <a:ext cx="2381400" cy="688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1" name="Google Shape;321;p13"/>
          <p:cNvSpPr txBox="1"/>
          <p:nvPr>
            <p:ph hasCustomPrompt="1" idx="2" type="title"/>
          </p:nvPr>
        </p:nvSpPr>
        <p:spPr>
          <a:xfrm>
            <a:off x="911000" y="1809425"/>
            <a:ext cx="894000" cy="623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22" name="Google Shape;322;p13"/>
          <p:cNvSpPr txBox="1"/>
          <p:nvPr>
            <p:ph idx="1" type="subTitle"/>
          </p:nvPr>
        </p:nvSpPr>
        <p:spPr>
          <a:xfrm>
            <a:off x="1978376" y="2193825"/>
            <a:ext cx="23814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23" name="Google Shape;323;p13"/>
          <p:cNvSpPr txBox="1"/>
          <p:nvPr>
            <p:ph idx="3" type="title"/>
          </p:nvPr>
        </p:nvSpPr>
        <p:spPr>
          <a:xfrm>
            <a:off x="5851613" y="1505025"/>
            <a:ext cx="2381400" cy="688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4" name="Google Shape;324;p13"/>
          <p:cNvSpPr txBox="1"/>
          <p:nvPr>
            <p:ph hasCustomPrompt="1" idx="4" type="title"/>
          </p:nvPr>
        </p:nvSpPr>
        <p:spPr>
          <a:xfrm>
            <a:off x="4784250" y="1809425"/>
            <a:ext cx="894000" cy="623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25" name="Google Shape;325;p13"/>
          <p:cNvSpPr txBox="1"/>
          <p:nvPr>
            <p:ph idx="5" type="subTitle"/>
          </p:nvPr>
        </p:nvSpPr>
        <p:spPr>
          <a:xfrm>
            <a:off x="5851613" y="2193825"/>
            <a:ext cx="23814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26" name="Google Shape;326;p13"/>
          <p:cNvSpPr txBox="1"/>
          <p:nvPr>
            <p:ph idx="6" type="title"/>
          </p:nvPr>
        </p:nvSpPr>
        <p:spPr>
          <a:xfrm>
            <a:off x="1978376" y="3224725"/>
            <a:ext cx="2381400" cy="688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7" name="Google Shape;327;p13"/>
          <p:cNvSpPr txBox="1"/>
          <p:nvPr>
            <p:ph hasCustomPrompt="1" idx="7" type="title"/>
          </p:nvPr>
        </p:nvSpPr>
        <p:spPr>
          <a:xfrm>
            <a:off x="911000" y="3529201"/>
            <a:ext cx="894000" cy="623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328" name="Google Shape;328;p13"/>
          <p:cNvSpPr txBox="1"/>
          <p:nvPr>
            <p:ph idx="8" type="subTitle"/>
          </p:nvPr>
        </p:nvSpPr>
        <p:spPr>
          <a:xfrm>
            <a:off x="1978376" y="3913425"/>
            <a:ext cx="23814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29" name="Google Shape;329;p13"/>
          <p:cNvSpPr txBox="1"/>
          <p:nvPr>
            <p:ph idx="9" type="title"/>
          </p:nvPr>
        </p:nvSpPr>
        <p:spPr>
          <a:xfrm>
            <a:off x="5851613" y="3224725"/>
            <a:ext cx="2381400" cy="688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0" name="Google Shape;330;p13"/>
          <p:cNvSpPr txBox="1"/>
          <p:nvPr>
            <p:ph hasCustomPrompt="1" idx="13" type="title"/>
          </p:nvPr>
        </p:nvSpPr>
        <p:spPr>
          <a:xfrm>
            <a:off x="4784250" y="3529150"/>
            <a:ext cx="894000" cy="623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331" name="Google Shape;331;p13"/>
          <p:cNvSpPr txBox="1"/>
          <p:nvPr>
            <p:ph idx="14" type="subTitle"/>
          </p:nvPr>
        </p:nvSpPr>
        <p:spPr>
          <a:xfrm>
            <a:off x="5851613" y="3913425"/>
            <a:ext cx="23814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32" name="Google Shape;332;p13"/>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33" name="Google Shape;333;p13"/>
          <p:cNvGrpSpPr/>
          <p:nvPr/>
        </p:nvGrpSpPr>
        <p:grpSpPr>
          <a:xfrm>
            <a:off x="8616579" y="205263"/>
            <a:ext cx="357522" cy="965513"/>
            <a:chOff x="8694779" y="205263"/>
            <a:chExt cx="357522" cy="965513"/>
          </a:xfrm>
        </p:grpSpPr>
        <p:grpSp>
          <p:nvGrpSpPr>
            <p:cNvPr id="334" name="Google Shape;334;p13"/>
            <p:cNvGrpSpPr/>
            <p:nvPr/>
          </p:nvGrpSpPr>
          <p:grpSpPr>
            <a:xfrm rot="-5400000">
              <a:off x="8609371" y="430596"/>
              <a:ext cx="668263" cy="217597"/>
              <a:chOff x="-668239" y="4338844"/>
              <a:chExt cx="298478" cy="97194"/>
            </a:xfrm>
          </p:grpSpPr>
          <p:sp>
            <p:nvSpPr>
              <p:cNvPr id="335" name="Google Shape;335;p13"/>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3"/>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3"/>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3"/>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3"/>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3"/>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3"/>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3"/>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3"/>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3"/>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 name="Google Shape;345;p13"/>
            <p:cNvGrpSpPr/>
            <p:nvPr/>
          </p:nvGrpSpPr>
          <p:grpSpPr>
            <a:xfrm rot="-5400000">
              <a:off x="8469446" y="727846"/>
              <a:ext cx="668263" cy="217597"/>
              <a:chOff x="-668239" y="4338844"/>
              <a:chExt cx="298478" cy="97194"/>
            </a:xfrm>
          </p:grpSpPr>
          <p:sp>
            <p:nvSpPr>
              <p:cNvPr id="346" name="Google Shape;346;p13"/>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3"/>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3"/>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3"/>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3"/>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3"/>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3"/>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3"/>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3"/>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3"/>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6" name="Google Shape;356;p13"/>
          <p:cNvSpPr/>
          <p:nvPr/>
        </p:nvSpPr>
        <p:spPr>
          <a:xfrm>
            <a:off x="259300" y="309000"/>
            <a:ext cx="460800" cy="460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3"/>
          <p:cNvSpPr/>
          <p:nvPr/>
        </p:nvSpPr>
        <p:spPr>
          <a:xfrm>
            <a:off x="8430900" y="4474050"/>
            <a:ext cx="260100" cy="2601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 name="Google Shape;358;p13"/>
          <p:cNvGrpSpPr/>
          <p:nvPr/>
        </p:nvGrpSpPr>
        <p:grpSpPr>
          <a:xfrm>
            <a:off x="259311" y="4150513"/>
            <a:ext cx="261114" cy="907153"/>
            <a:chOff x="337386" y="4188663"/>
            <a:chExt cx="261114" cy="907153"/>
          </a:xfrm>
        </p:grpSpPr>
        <p:sp>
          <p:nvSpPr>
            <p:cNvPr id="359" name="Google Shape;359;p13"/>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3"/>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3"/>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3"/>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3"/>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3"/>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65" name="Shape 365"/>
        <p:cNvGrpSpPr/>
        <p:nvPr/>
      </p:nvGrpSpPr>
      <p:grpSpPr>
        <a:xfrm>
          <a:off x="0" y="0"/>
          <a:ext cx="0" cy="0"/>
          <a:chOff x="0" y="0"/>
          <a:chExt cx="0" cy="0"/>
        </a:xfrm>
      </p:grpSpPr>
      <p:grpSp>
        <p:nvGrpSpPr>
          <p:cNvPr id="366" name="Google Shape;366;p14"/>
          <p:cNvGrpSpPr/>
          <p:nvPr/>
        </p:nvGrpSpPr>
        <p:grpSpPr>
          <a:xfrm rot="5400000">
            <a:off x="582536" y="4386475"/>
            <a:ext cx="261114" cy="907153"/>
            <a:chOff x="337386" y="4188663"/>
            <a:chExt cx="261114" cy="907153"/>
          </a:xfrm>
        </p:grpSpPr>
        <p:sp>
          <p:nvSpPr>
            <p:cNvPr id="367" name="Google Shape;367;p14"/>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4"/>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4"/>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 name="Google Shape;373;p14"/>
          <p:cNvSpPr/>
          <p:nvPr/>
        </p:nvSpPr>
        <p:spPr>
          <a:xfrm>
            <a:off x="493800" y="358950"/>
            <a:ext cx="360900" cy="360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4"/>
          <p:cNvSpPr/>
          <p:nvPr/>
        </p:nvSpPr>
        <p:spPr>
          <a:xfrm>
            <a:off x="8624375" y="4474050"/>
            <a:ext cx="260100" cy="2601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14"/>
          <p:cNvGrpSpPr/>
          <p:nvPr/>
        </p:nvGrpSpPr>
        <p:grpSpPr>
          <a:xfrm rot="-5400000">
            <a:off x="8461221" y="430596"/>
            <a:ext cx="668263" cy="217597"/>
            <a:chOff x="-668239" y="4338844"/>
            <a:chExt cx="298478" cy="97194"/>
          </a:xfrm>
        </p:grpSpPr>
        <p:sp>
          <p:nvSpPr>
            <p:cNvPr id="376" name="Google Shape;376;p14"/>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4"/>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4"/>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4"/>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4"/>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4"/>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 name="Google Shape;386;p14"/>
          <p:cNvSpPr txBox="1"/>
          <p:nvPr>
            <p:ph type="title"/>
          </p:nvPr>
        </p:nvSpPr>
        <p:spPr>
          <a:xfrm>
            <a:off x="1749225" y="3043200"/>
            <a:ext cx="5645700" cy="535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7" name="Google Shape;387;p14"/>
          <p:cNvSpPr txBox="1"/>
          <p:nvPr>
            <p:ph idx="1" type="subTitle"/>
          </p:nvPr>
        </p:nvSpPr>
        <p:spPr>
          <a:xfrm>
            <a:off x="1749225" y="1564800"/>
            <a:ext cx="5645700" cy="1478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400"/>
            </a:lvl1pPr>
            <a:lvl2pPr lvl="1" rtl="0" algn="ctr">
              <a:lnSpc>
                <a:spcPct val="100000"/>
              </a:lnSpc>
              <a:spcBef>
                <a:spcPts val="0"/>
              </a:spcBef>
              <a:spcAft>
                <a:spcPts val="0"/>
              </a:spcAft>
              <a:buSzPts val="2500"/>
              <a:buNone/>
              <a:defRPr sz="2500"/>
            </a:lvl2pPr>
            <a:lvl3pPr lvl="2" rtl="0" algn="ctr">
              <a:lnSpc>
                <a:spcPct val="100000"/>
              </a:lnSpc>
              <a:spcBef>
                <a:spcPts val="1600"/>
              </a:spcBef>
              <a:spcAft>
                <a:spcPts val="0"/>
              </a:spcAft>
              <a:buSzPts val="2500"/>
              <a:buNone/>
              <a:defRPr sz="2500"/>
            </a:lvl3pPr>
            <a:lvl4pPr lvl="3" rtl="0" algn="ctr">
              <a:lnSpc>
                <a:spcPct val="100000"/>
              </a:lnSpc>
              <a:spcBef>
                <a:spcPts val="1600"/>
              </a:spcBef>
              <a:spcAft>
                <a:spcPts val="0"/>
              </a:spcAft>
              <a:buSzPts val="2500"/>
              <a:buNone/>
              <a:defRPr sz="2500"/>
            </a:lvl4pPr>
            <a:lvl5pPr lvl="4" rtl="0" algn="ctr">
              <a:lnSpc>
                <a:spcPct val="100000"/>
              </a:lnSpc>
              <a:spcBef>
                <a:spcPts val="1600"/>
              </a:spcBef>
              <a:spcAft>
                <a:spcPts val="0"/>
              </a:spcAft>
              <a:buSzPts val="2500"/>
              <a:buNone/>
              <a:defRPr sz="2500"/>
            </a:lvl5pPr>
            <a:lvl6pPr lvl="5" rtl="0" algn="ctr">
              <a:lnSpc>
                <a:spcPct val="100000"/>
              </a:lnSpc>
              <a:spcBef>
                <a:spcPts val="1600"/>
              </a:spcBef>
              <a:spcAft>
                <a:spcPts val="0"/>
              </a:spcAft>
              <a:buSzPts val="2500"/>
              <a:buNone/>
              <a:defRPr sz="2500"/>
            </a:lvl6pPr>
            <a:lvl7pPr lvl="6" rtl="0" algn="ctr">
              <a:lnSpc>
                <a:spcPct val="100000"/>
              </a:lnSpc>
              <a:spcBef>
                <a:spcPts val="1600"/>
              </a:spcBef>
              <a:spcAft>
                <a:spcPts val="0"/>
              </a:spcAft>
              <a:buSzPts val="2500"/>
              <a:buNone/>
              <a:defRPr sz="2500"/>
            </a:lvl7pPr>
            <a:lvl8pPr lvl="7" rtl="0" algn="ctr">
              <a:lnSpc>
                <a:spcPct val="100000"/>
              </a:lnSpc>
              <a:spcBef>
                <a:spcPts val="1600"/>
              </a:spcBef>
              <a:spcAft>
                <a:spcPts val="0"/>
              </a:spcAft>
              <a:buSzPts val="2500"/>
              <a:buNone/>
              <a:defRPr sz="2500"/>
            </a:lvl8pPr>
            <a:lvl9pPr lvl="8" rtl="0" algn="ctr">
              <a:lnSpc>
                <a:spcPct val="100000"/>
              </a:lnSpc>
              <a:spcBef>
                <a:spcPts val="1600"/>
              </a:spcBef>
              <a:spcAft>
                <a:spcPts val="1600"/>
              </a:spcAft>
              <a:buSzPts val="2500"/>
              <a:buNone/>
              <a:defRPr sz="2500"/>
            </a:lvl9pPr>
          </a:lstStyle>
          <a:p/>
        </p:txBody>
      </p:sp>
      <p:sp>
        <p:nvSpPr>
          <p:cNvPr id="388" name="Google Shape;388;p14"/>
          <p:cNvSpPr/>
          <p:nvPr/>
        </p:nvSpPr>
        <p:spPr>
          <a:xfrm flipH="1">
            <a:off x="459146" y="173890"/>
            <a:ext cx="8219433" cy="4311924"/>
          </a:xfrm>
          <a:custGeom>
            <a:rect b="b" l="l" r="r" t="t"/>
            <a:pathLst>
              <a:path extrusionOk="0" fill="none" h="134695" w="256757">
                <a:moveTo>
                  <a:pt x="1321" y="91248"/>
                </a:moveTo>
                <a:cubicBezTo>
                  <a:pt x="1" y="80970"/>
                  <a:pt x="340" y="64769"/>
                  <a:pt x="35651" y="37345"/>
                </a:cubicBezTo>
                <a:cubicBezTo>
                  <a:pt x="70979" y="9903"/>
                  <a:pt x="99741" y="750"/>
                  <a:pt x="130484" y="375"/>
                </a:cubicBezTo>
                <a:cubicBezTo>
                  <a:pt x="161227" y="0"/>
                  <a:pt x="200499" y="24373"/>
                  <a:pt x="225336" y="55241"/>
                </a:cubicBezTo>
                <a:cubicBezTo>
                  <a:pt x="250208" y="86109"/>
                  <a:pt x="256757" y="99063"/>
                  <a:pt x="242358" y="110874"/>
                </a:cubicBezTo>
                <a:cubicBezTo>
                  <a:pt x="227959" y="122686"/>
                  <a:pt x="185457" y="134123"/>
                  <a:pt x="101062" y="132589"/>
                </a:cubicBezTo>
                <a:cubicBezTo>
                  <a:pt x="45785" y="134694"/>
                  <a:pt x="5104" y="108912"/>
                  <a:pt x="1321" y="91248"/>
                </a:cubicBezTo>
                <a:close/>
              </a:path>
            </a:pathLst>
          </a:custGeom>
          <a:noFill/>
          <a:ln cap="flat" cmpd="sng" w="19050">
            <a:solidFill>
              <a:srgbClr val="E6C23E"/>
            </a:solidFill>
            <a:prstDash val="dash"/>
            <a:miter lim="17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4"/>
          <p:cNvSpPr/>
          <p:nvPr/>
        </p:nvSpPr>
        <p:spPr>
          <a:xfrm flipH="1">
            <a:off x="332345" y="404636"/>
            <a:ext cx="2652620" cy="2154569"/>
          </a:xfrm>
          <a:custGeom>
            <a:rect b="b" l="l" r="r" t="t"/>
            <a:pathLst>
              <a:path extrusionOk="0" h="67304" w="82862">
                <a:moveTo>
                  <a:pt x="0" y="1"/>
                </a:moveTo>
                <a:cubicBezTo>
                  <a:pt x="21019" y="10938"/>
                  <a:pt x="41538" y="27835"/>
                  <a:pt x="56990" y="47016"/>
                </a:cubicBezTo>
                <a:cubicBezTo>
                  <a:pt x="63199" y="54724"/>
                  <a:pt x="68373" y="61415"/>
                  <a:pt x="72459" y="67303"/>
                </a:cubicBezTo>
                <a:cubicBezTo>
                  <a:pt x="82862" y="44964"/>
                  <a:pt x="77955" y="28317"/>
                  <a:pt x="65929" y="18450"/>
                </a:cubicBezTo>
                <a:cubicBezTo>
                  <a:pt x="55794" y="10135"/>
                  <a:pt x="36881" y="3337"/>
                  <a:pt x="0"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4"/>
          <p:cNvSpPr/>
          <p:nvPr/>
        </p:nvSpPr>
        <p:spPr>
          <a:xfrm flipH="1">
            <a:off x="6349798" y="388662"/>
            <a:ext cx="2461857" cy="1816389"/>
          </a:xfrm>
          <a:custGeom>
            <a:rect b="b" l="l" r="r" t="t"/>
            <a:pathLst>
              <a:path extrusionOk="0" h="56740" w="76903">
                <a:moveTo>
                  <a:pt x="76902" y="0"/>
                </a:moveTo>
                <a:lnTo>
                  <a:pt x="76902" y="0"/>
                </a:lnTo>
                <a:cubicBezTo>
                  <a:pt x="33170" y="1160"/>
                  <a:pt x="22839" y="8386"/>
                  <a:pt x="22839" y="8386"/>
                </a:cubicBezTo>
                <a:cubicBezTo>
                  <a:pt x="18289" y="10474"/>
                  <a:pt x="14703" y="13204"/>
                  <a:pt x="11902" y="16076"/>
                </a:cubicBezTo>
                <a:cubicBezTo>
                  <a:pt x="11795" y="16166"/>
                  <a:pt x="11670" y="16255"/>
                  <a:pt x="11563" y="16344"/>
                </a:cubicBezTo>
                <a:cubicBezTo>
                  <a:pt x="8779" y="19181"/>
                  <a:pt x="6602" y="22500"/>
                  <a:pt x="4925" y="26033"/>
                </a:cubicBezTo>
                <a:cubicBezTo>
                  <a:pt x="3194" y="29601"/>
                  <a:pt x="2606" y="32153"/>
                  <a:pt x="2606" y="32153"/>
                </a:cubicBezTo>
                <a:lnTo>
                  <a:pt x="2623" y="32153"/>
                </a:lnTo>
                <a:cubicBezTo>
                  <a:pt x="1" y="41038"/>
                  <a:pt x="179" y="50370"/>
                  <a:pt x="2284" y="56740"/>
                </a:cubicBezTo>
                <a:cubicBezTo>
                  <a:pt x="7941" y="48639"/>
                  <a:pt x="17040" y="39147"/>
                  <a:pt x="31475" y="27924"/>
                </a:cubicBezTo>
                <a:cubicBezTo>
                  <a:pt x="47658" y="15363"/>
                  <a:pt x="62557" y="6316"/>
                  <a:pt x="7690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4"/>
          <p:cNvSpPr/>
          <p:nvPr/>
        </p:nvSpPr>
        <p:spPr>
          <a:xfrm flipH="1" rot="508905">
            <a:off x="729965" y="4261808"/>
            <a:ext cx="3632915" cy="498133"/>
          </a:xfrm>
          <a:custGeom>
            <a:rect b="b" l="l" r="r" t="t"/>
            <a:pathLst>
              <a:path extrusionOk="0" h="15560" w="113480">
                <a:moveTo>
                  <a:pt x="113480" y="0"/>
                </a:moveTo>
                <a:lnTo>
                  <a:pt x="113480" y="0"/>
                </a:lnTo>
                <a:cubicBezTo>
                  <a:pt x="92961" y="2926"/>
                  <a:pt x="67142" y="4729"/>
                  <a:pt x="35240" y="4729"/>
                </a:cubicBezTo>
                <a:cubicBezTo>
                  <a:pt x="29994" y="4729"/>
                  <a:pt x="24588" y="4675"/>
                  <a:pt x="19003" y="4568"/>
                </a:cubicBezTo>
                <a:cubicBezTo>
                  <a:pt x="16683" y="4657"/>
                  <a:pt x="14382" y="4711"/>
                  <a:pt x="12098" y="4711"/>
                </a:cubicBezTo>
                <a:cubicBezTo>
                  <a:pt x="7976" y="4711"/>
                  <a:pt x="3944" y="4568"/>
                  <a:pt x="0" y="4300"/>
                </a:cubicBezTo>
                <a:lnTo>
                  <a:pt x="0" y="4300"/>
                </a:lnTo>
                <a:cubicBezTo>
                  <a:pt x="16951" y="12187"/>
                  <a:pt x="32849" y="15523"/>
                  <a:pt x="51209" y="15559"/>
                </a:cubicBezTo>
                <a:lnTo>
                  <a:pt x="51459" y="15559"/>
                </a:lnTo>
                <a:cubicBezTo>
                  <a:pt x="75154" y="15559"/>
                  <a:pt x="95530" y="10135"/>
                  <a:pt x="11348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4"/>
          <p:cNvSpPr/>
          <p:nvPr/>
        </p:nvSpPr>
        <p:spPr>
          <a:xfrm rot="-508992">
            <a:off x="4855125" y="4261783"/>
            <a:ext cx="3632806" cy="498118"/>
          </a:xfrm>
          <a:custGeom>
            <a:rect b="b" l="l" r="r" t="t"/>
            <a:pathLst>
              <a:path extrusionOk="0" h="15560" w="113480">
                <a:moveTo>
                  <a:pt x="113480" y="0"/>
                </a:moveTo>
                <a:lnTo>
                  <a:pt x="113480" y="0"/>
                </a:lnTo>
                <a:cubicBezTo>
                  <a:pt x="92961" y="2926"/>
                  <a:pt x="67142" y="4729"/>
                  <a:pt x="35240" y="4729"/>
                </a:cubicBezTo>
                <a:cubicBezTo>
                  <a:pt x="29994" y="4729"/>
                  <a:pt x="24588" y="4675"/>
                  <a:pt x="19003" y="4568"/>
                </a:cubicBezTo>
                <a:cubicBezTo>
                  <a:pt x="16683" y="4657"/>
                  <a:pt x="14382" y="4711"/>
                  <a:pt x="12098" y="4711"/>
                </a:cubicBezTo>
                <a:cubicBezTo>
                  <a:pt x="7976" y="4711"/>
                  <a:pt x="3944" y="4568"/>
                  <a:pt x="0" y="4300"/>
                </a:cubicBezTo>
                <a:lnTo>
                  <a:pt x="0" y="4300"/>
                </a:lnTo>
                <a:cubicBezTo>
                  <a:pt x="16951" y="12187"/>
                  <a:pt x="32849" y="15523"/>
                  <a:pt x="51209" y="15559"/>
                </a:cubicBezTo>
                <a:lnTo>
                  <a:pt x="51459" y="15559"/>
                </a:lnTo>
                <a:cubicBezTo>
                  <a:pt x="75154" y="15559"/>
                  <a:pt x="95530" y="10135"/>
                  <a:pt x="11348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393" name="Shape 393"/>
        <p:cNvGrpSpPr/>
        <p:nvPr/>
      </p:nvGrpSpPr>
      <p:grpSpPr>
        <a:xfrm>
          <a:off x="0" y="0"/>
          <a:ext cx="0" cy="0"/>
          <a:chOff x="0" y="0"/>
          <a:chExt cx="0" cy="0"/>
        </a:xfrm>
      </p:grpSpPr>
      <p:sp>
        <p:nvSpPr>
          <p:cNvPr id="394" name="Google Shape;394;p15"/>
          <p:cNvSpPr txBox="1"/>
          <p:nvPr>
            <p:ph type="title"/>
          </p:nvPr>
        </p:nvSpPr>
        <p:spPr>
          <a:xfrm>
            <a:off x="720000" y="1344425"/>
            <a:ext cx="2972700" cy="1150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5" name="Google Shape;395;p15"/>
          <p:cNvSpPr txBox="1"/>
          <p:nvPr>
            <p:ph idx="1" type="subTitle"/>
          </p:nvPr>
        </p:nvSpPr>
        <p:spPr>
          <a:xfrm>
            <a:off x="720000" y="2494975"/>
            <a:ext cx="2972700" cy="1304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96" name="Google Shape;396;p15"/>
          <p:cNvGrpSpPr/>
          <p:nvPr/>
        </p:nvGrpSpPr>
        <p:grpSpPr>
          <a:xfrm rot="10800000">
            <a:off x="378966" y="4495304"/>
            <a:ext cx="668263" cy="217597"/>
            <a:chOff x="-668239" y="4338844"/>
            <a:chExt cx="298478" cy="97194"/>
          </a:xfrm>
        </p:grpSpPr>
        <p:sp>
          <p:nvSpPr>
            <p:cNvPr id="397" name="Google Shape;397;p15"/>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15"/>
          <p:cNvGrpSpPr/>
          <p:nvPr/>
        </p:nvGrpSpPr>
        <p:grpSpPr>
          <a:xfrm rot="10800000">
            <a:off x="8096766" y="361054"/>
            <a:ext cx="668263" cy="356672"/>
            <a:chOff x="6613421" y="4558496"/>
            <a:chExt cx="668263" cy="356672"/>
          </a:xfrm>
        </p:grpSpPr>
        <p:grpSp>
          <p:nvGrpSpPr>
            <p:cNvPr id="408" name="Google Shape;408;p15"/>
            <p:cNvGrpSpPr/>
            <p:nvPr/>
          </p:nvGrpSpPr>
          <p:grpSpPr>
            <a:xfrm>
              <a:off x="6613421" y="4697571"/>
              <a:ext cx="668263" cy="217597"/>
              <a:chOff x="-668239" y="4338844"/>
              <a:chExt cx="298478" cy="97194"/>
            </a:xfrm>
          </p:grpSpPr>
          <p:sp>
            <p:nvSpPr>
              <p:cNvPr id="409" name="Google Shape;409;p15"/>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15"/>
            <p:cNvGrpSpPr/>
            <p:nvPr/>
          </p:nvGrpSpPr>
          <p:grpSpPr>
            <a:xfrm>
              <a:off x="6613421" y="4558496"/>
              <a:ext cx="668263" cy="217597"/>
              <a:chOff x="-668239" y="4338844"/>
              <a:chExt cx="298478" cy="97194"/>
            </a:xfrm>
          </p:grpSpPr>
          <p:sp>
            <p:nvSpPr>
              <p:cNvPr id="420" name="Google Shape;420;p15"/>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5"/>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0" name="Google Shape;430;p15"/>
          <p:cNvSpPr/>
          <p:nvPr/>
        </p:nvSpPr>
        <p:spPr>
          <a:xfrm>
            <a:off x="534750" y="36105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5"/>
          <p:cNvSpPr/>
          <p:nvPr/>
        </p:nvSpPr>
        <p:spPr>
          <a:xfrm>
            <a:off x="8430900" y="4478838"/>
            <a:ext cx="250500" cy="250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5"/>
          <p:cNvSpPr/>
          <p:nvPr/>
        </p:nvSpPr>
        <p:spPr>
          <a:xfrm>
            <a:off x="242850" y="1093913"/>
            <a:ext cx="250500" cy="250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5"/>
          <p:cNvSpPr/>
          <p:nvPr/>
        </p:nvSpPr>
        <p:spPr>
          <a:xfrm>
            <a:off x="4408800" y="4604100"/>
            <a:ext cx="326400" cy="326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434" name="Shape 434"/>
        <p:cNvGrpSpPr/>
        <p:nvPr/>
      </p:nvGrpSpPr>
      <p:grpSpPr>
        <a:xfrm>
          <a:off x="0" y="0"/>
          <a:ext cx="0" cy="0"/>
          <a:chOff x="0" y="0"/>
          <a:chExt cx="0" cy="0"/>
        </a:xfrm>
      </p:grpSpPr>
      <p:sp>
        <p:nvSpPr>
          <p:cNvPr id="435" name="Google Shape;435;p16"/>
          <p:cNvSpPr txBox="1"/>
          <p:nvPr>
            <p:ph idx="1" type="body"/>
          </p:nvPr>
        </p:nvSpPr>
        <p:spPr>
          <a:xfrm>
            <a:off x="713100" y="1685400"/>
            <a:ext cx="7704000" cy="2918700"/>
          </a:xfrm>
          <a:prstGeom prst="rect">
            <a:avLst/>
          </a:prstGeom>
        </p:spPr>
        <p:txBody>
          <a:bodyPr anchorCtr="0" anchor="t" bIns="91425" lIns="91425" spcFirstLastPara="1" rIns="91425" wrap="square" tIns="91425">
            <a:noAutofit/>
          </a:bodyPr>
          <a:lstStyle>
            <a:lvl1pPr indent="-304800" lvl="0" marL="457200" marR="50800" rtl="0">
              <a:lnSpc>
                <a:spcPct val="100000"/>
              </a:lnSpc>
              <a:spcBef>
                <a:spcPts val="0"/>
              </a:spcBef>
              <a:spcAft>
                <a:spcPts val="0"/>
              </a:spcAft>
              <a:buClr>
                <a:schemeClr val="accent1"/>
              </a:buClr>
              <a:buSzPts val="1200"/>
              <a:buChar char="●"/>
              <a:defRPr sz="1250"/>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
        <p:nvSpPr>
          <p:cNvPr id="436" name="Google Shape;436;p1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7" name="Google Shape;437;p16"/>
          <p:cNvSpPr/>
          <p:nvPr/>
        </p:nvSpPr>
        <p:spPr>
          <a:xfrm>
            <a:off x="8470975" y="4401750"/>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16"/>
          <p:cNvGrpSpPr/>
          <p:nvPr/>
        </p:nvGrpSpPr>
        <p:grpSpPr>
          <a:xfrm rot="-5400000">
            <a:off x="33971" y="430596"/>
            <a:ext cx="668263" cy="217597"/>
            <a:chOff x="-668239" y="4338844"/>
            <a:chExt cx="298478" cy="97194"/>
          </a:xfrm>
        </p:grpSpPr>
        <p:sp>
          <p:nvSpPr>
            <p:cNvPr id="439" name="Google Shape;439;p16"/>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6"/>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16"/>
          <p:cNvSpPr/>
          <p:nvPr/>
        </p:nvSpPr>
        <p:spPr>
          <a:xfrm>
            <a:off x="8424000" y="148325"/>
            <a:ext cx="296700" cy="29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6"/>
          <p:cNvSpPr/>
          <p:nvPr/>
        </p:nvSpPr>
        <p:spPr>
          <a:xfrm>
            <a:off x="165750" y="3738450"/>
            <a:ext cx="260100" cy="2601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_1">
    <p:spTree>
      <p:nvGrpSpPr>
        <p:cNvPr id="451" name="Shape 451"/>
        <p:cNvGrpSpPr/>
        <p:nvPr/>
      </p:nvGrpSpPr>
      <p:grpSpPr>
        <a:xfrm>
          <a:off x="0" y="0"/>
          <a:ext cx="0" cy="0"/>
          <a:chOff x="0" y="0"/>
          <a:chExt cx="0" cy="0"/>
        </a:xfrm>
      </p:grpSpPr>
      <p:sp>
        <p:nvSpPr>
          <p:cNvPr id="452" name="Google Shape;452;p1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3" name="Google Shape;453;p17"/>
          <p:cNvSpPr txBox="1"/>
          <p:nvPr>
            <p:ph idx="2" type="title"/>
          </p:nvPr>
        </p:nvSpPr>
        <p:spPr>
          <a:xfrm>
            <a:off x="1925325" y="3491775"/>
            <a:ext cx="2277600" cy="3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4" name="Google Shape;454;p17"/>
          <p:cNvSpPr txBox="1"/>
          <p:nvPr>
            <p:ph idx="1" type="subTitle"/>
          </p:nvPr>
        </p:nvSpPr>
        <p:spPr>
          <a:xfrm>
            <a:off x="1925325" y="3826575"/>
            <a:ext cx="2277600" cy="52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5" name="Google Shape;455;p17"/>
          <p:cNvSpPr txBox="1"/>
          <p:nvPr>
            <p:ph idx="3" type="title"/>
          </p:nvPr>
        </p:nvSpPr>
        <p:spPr>
          <a:xfrm>
            <a:off x="4941011" y="3491475"/>
            <a:ext cx="2277600" cy="3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6" name="Google Shape;456;p17"/>
          <p:cNvSpPr txBox="1"/>
          <p:nvPr>
            <p:ph idx="4" type="subTitle"/>
          </p:nvPr>
        </p:nvSpPr>
        <p:spPr>
          <a:xfrm>
            <a:off x="4941068" y="3826575"/>
            <a:ext cx="2277600" cy="52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57" name="Google Shape;457;p17"/>
          <p:cNvGrpSpPr/>
          <p:nvPr/>
        </p:nvGrpSpPr>
        <p:grpSpPr>
          <a:xfrm flipH="1" rot="10800000">
            <a:off x="237550" y="539394"/>
            <a:ext cx="261114" cy="907153"/>
            <a:chOff x="337386" y="4188663"/>
            <a:chExt cx="261114" cy="907153"/>
          </a:xfrm>
        </p:grpSpPr>
        <p:sp>
          <p:nvSpPr>
            <p:cNvPr id="458" name="Google Shape;458;p17"/>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7"/>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7"/>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7"/>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7"/>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7"/>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17"/>
          <p:cNvGrpSpPr/>
          <p:nvPr/>
        </p:nvGrpSpPr>
        <p:grpSpPr>
          <a:xfrm rot="5400000">
            <a:off x="8461209" y="4425759"/>
            <a:ext cx="668263" cy="356672"/>
            <a:chOff x="6613421" y="4558496"/>
            <a:chExt cx="668263" cy="356672"/>
          </a:xfrm>
        </p:grpSpPr>
        <p:grpSp>
          <p:nvGrpSpPr>
            <p:cNvPr id="465" name="Google Shape;465;p17"/>
            <p:cNvGrpSpPr/>
            <p:nvPr/>
          </p:nvGrpSpPr>
          <p:grpSpPr>
            <a:xfrm>
              <a:off x="6613421" y="4697571"/>
              <a:ext cx="668263" cy="217597"/>
              <a:chOff x="-668239" y="4338844"/>
              <a:chExt cx="298478" cy="97194"/>
            </a:xfrm>
          </p:grpSpPr>
          <p:sp>
            <p:nvSpPr>
              <p:cNvPr id="466" name="Google Shape;466;p17"/>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7"/>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7"/>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7"/>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7"/>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7"/>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7"/>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7"/>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7"/>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7"/>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17"/>
            <p:cNvGrpSpPr/>
            <p:nvPr/>
          </p:nvGrpSpPr>
          <p:grpSpPr>
            <a:xfrm>
              <a:off x="6613421" y="4558496"/>
              <a:ext cx="668263" cy="217597"/>
              <a:chOff x="-668239" y="4338844"/>
              <a:chExt cx="298478" cy="97194"/>
            </a:xfrm>
          </p:grpSpPr>
          <p:sp>
            <p:nvSpPr>
              <p:cNvPr id="477" name="Google Shape;477;p17"/>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7"/>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7"/>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7"/>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7"/>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7"/>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7"/>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7"/>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7"/>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7"/>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7" name="Google Shape;487;p17"/>
          <p:cNvSpPr/>
          <p:nvPr/>
        </p:nvSpPr>
        <p:spPr>
          <a:xfrm>
            <a:off x="8616988" y="36105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7"/>
          <p:cNvSpPr/>
          <p:nvPr/>
        </p:nvSpPr>
        <p:spPr>
          <a:xfrm>
            <a:off x="8424000" y="1093913"/>
            <a:ext cx="250500" cy="250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7"/>
          <p:cNvSpPr/>
          <p:nvPr/>
        </p:nvSpPr>
        <p:spPr>
          <a:xfrm>
            <a:off x="242850" y="4478838"/>
            <a:ext cx="250500" cy="250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7"/>
          <p:cNvSpPr/>
          <p:nvPr/>
        </p:nvSpPr>
        <p:spPr>
          <a:xfrm>
            <a:off x="945163" y="460410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91" name="Shape 491"/>
        <p:cNvGrpSpPr/>
        <p:nvPr/>
      </p:nvGrpSpPr>
      <p:grpSpPr>
        <a:xfrm>
          <a:off x="0" y="0"/>
          <a:ext cx="0" cy="0"/>
          <a:chOff x="0" y="0"/>
          <a:chExt cx="0" cy="0"/>
        </a:xfrm>
      </p:grpSpPr>
      <p:sp>
        <p:nvSpPr>
          <p:cNvPr id="492" name="Google Shape;492;p1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3" name="Google Shape;493;p18"/>
          <p:cNvSpPr txBox="1"/>
          <p:nvPr>
            <p:ph idx="2" type="title"/>
          </p:nvPr>
        </p:nvSpPr>
        <p:spPr>
          <a:xfrm>
            <a:off x="720000" y="2736713"/>
            <a:ext cx="2155800" cy="41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4" name="Google Shape;494;p18"/>
          <p:cNvSpPr txBox="1"/>
          <p:nvPr>
            <p:ph idx="1" type="subTitle"/>
          </p:nvPr>
        </p:nvSpPr>
        <p:spPr>
          <a:xfrm>
            <a:off x="720000" y="3147838"/>
            <a:ext cx="2155800" cy="6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5" name="Google Shape;495;p18"/>
          <p:cNvSpPr txBox="1"/>
          <p:nvPr>
            <p:ph idx="3" type="title"/>
          </p:nvPr>
        </p:nvSpPr>
        <p:spPr>
          <a:xfrm>
            <a:off x="3494100" y="2736838"/>
            <a:ext cx="2155800" cy="41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6" name="Google Shape;496;p18"/>
          <p:cNvSpPr txBox="1"/>
          <p:nvPr>
            <p:ph idx="4" type="subTitle"/>
          </p:nvPr>
        </p:nvSpPr>
        <p:spPr>
          <a:xfrm>
            <a:off x="3494101" y="3147838"/>
            <a:ext cx="2155800" cy="6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7" name="Google Shape;497;p18"/>
          <p:cNvSpPr txBox="1"/>
          <p:nvPr>
            <p:ph idx="5" type="title"/>
          </p:nvPr>
        </p:nvSpPr>
        <p:spPr>
          <a:xfrm>
            <a:off x="6275098" y="2736838"/>
            <a:ext cx="2155800" cy="41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8" name="Google Shape;498;p18"/>
          <p:cNvSpPr txBox="1"/>
          <p:nvPr>
            <p:ph idx="6" type="subTitle"/>
          </p:nvPr>
        </p:nvSpPr>
        <p:spPr>
          <a:xfrm>
            <a:off x="6275100" y="3147838"/>
            <a:ext cx="2155800" cy="6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99" name="Google Shape;499;p18"/>
          <p:cNvGrpSpPr/>
          <p:nvPr/>
        </p:nvGrpSpPr>
        <p:grpSpPr>
          <a:xfrm rot="-5400000">
            <a:off x="4441461" y="4150525"/>
            <a:ext cx="261114" cy="907153"/>
            <a:chOff x="337386" y="4188663"/>
            <a:chExt cx="261114" cy="907153"/>
          </a:xfrm>
        </p:grpSpPr>
        <p:sp>
          <p:nvSpPr>
            <p:cNvPr id="500" name="Google Shape;500;p18"/>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8"/>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8"/>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8"/>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8"/>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8"/>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18"/>
          <p:cNvGrpSpPr/>
          <p:nvPr/>
        </p:nvGrpSpPr>
        <p:grpSpPr>
          <a:xfrm rot="-5400000">
            <a:off x="33971" y="430596"/>
            <a:ext cx="668263" cy="217597"/>
            <a:chOff x="-668239" y="4338844"/>
            <a:chExt cx="298478" cy="97194"/>
          </a:xfrm>
        </p:grpSpPr>
        <p:sp>
          <p:nvSpPr>
            <p:cNvPr id="507" name="Google Shape;507;p18"/>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8"/>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8"/>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8"/>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8"/>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8"/>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8"/>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8"/>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8"/>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8"/>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18"/>
          <p:cNvSpPr/>
          <p:nvPr/>
        </p:nvSpPr>
        <p:spPr>
          <a:xfrm>
            <a:off x="165750" y="4230575"/>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8"/>
          <p:cNvSpPr/>
          <p:nvPr/>
        </p:nvSpPr>
        <p:spPr>
          <a:xfrm>
            <a:off x="778498" y="4765825"/>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8"/>
          <p:cNvSpPr/>
          <p:nvPr/>
        </p:nvSpPr>
        <p:spPr>
          <a:xfrm>
            <a:off x="8632050" y="36105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8"/>
          <p:cNvSpPr/>
          <p:nvPr/>
        </p:nvSpPr>
        <p:spPr>
          <a:xfrm>
            <a:off x="8430898" y="1104350"/>
            <a:ext cx="211800" cy="211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18"/>
          <p:cNvGrpSpPr/>
          <p:nvPr/>
        </p:nvGrpSpPr>
        <p:grpSpPr>
          <a:xfrm rot="-5400000">
            <a:off x="8461221" y="4495296"/>
            <a:ext cx="668263" cy="217597"/>
            <a:chOff x="-668239" y="4338844"/>
            <a:chExt cx="298478" cy="97194"/>
          </a:xfrm>
        </p:grpSpPr>
        <p:sp>
          <p:nvSpPr>
            <p:cNvPr id="522" name="Google Shape;522;p18"/>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8"/>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8"/>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8"/>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8"/>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8"/>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8"/>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532" name="Shape 532"/>
        <p:cNvGrpSpPr/>
        <p:nvPr/>
      </p:nvGrpSpPr>
      <p:grpSpPr>
        <a:xfrm>
          <a:off x="0" y="0"/>
          <a:ext cx="0" cy="0"/>
          <a:chOff x="0" y="0"/>
          <a:chExt cx="0" cy="0"/>
        </a:xfrm>
      </p:grpSpPr>
      <p:grpSp>
        <p:nvGrpSpPr>
          <p:cNvPr id="533" name="Google Shape;533;p19"/>
          <p:cNvGrpSpPr/>
          <p:nvPr/>
        </p:nvGrpSpPr>
        <p:grpSpPr>
          <a:xfrm flipH="1" rot="5400000">
            <a:off x="8452266" y="430596"/>
            <a:ext cx="668263" cy="217597"/>
            <a:chOff x="-668239" y="4338844"/>
            <a:chExt cx="298478" cy="97194"/>
          </a:xfrm>
        </p:grpSpPr>
        <p:sp>
          <p:nvSpPr>
            <p:cNvPr id="534" name="Google Shape;534;p19"/>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9"/>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9"/>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9"/>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9"/>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9"/>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9"/>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9"/>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9"/>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9"/>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 name="Google Shape;544;p19"/>
          <p:cNvSpPr/>
          <p:nvPr/>
        </p:nvSpPr>
        <p:spPr>
          <a:xfrm flipH="1">
            <a:off x="8584050" y="4230575"/>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9"/>
          <p:cNvSpPr/>
          <p:nvPr/>
        </p:nvSpPr>
        <p:spPr>
          <a:xfrm flipH="1">
            <a:off x="8164202" y="4765825"/>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9"/>
          <p:cNvSpPr/>
          <p:nvPr/>
        </p:nvSpPr>
        <p:spPr>
          <a:xfrm flipH="1">
            <a:off x="165750" y="36105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9"/>
          <p:cNvSpPr/>
          <p:nvPr/>
        </p:nvSpPr>
        <p:spPr>
          <a:xfrm flipH="1">
            <a:off x="511802" y="1104350"/>
            <a:ext cx="211800" cy="211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 name="Google Shape;548;p19"/>
          <p:cNvGrpSpPr/>
          <p:nvPr/>
        </p:nvGrpSpPr>
        <p:grpSpPr>
          <a:xfrm flipH="1" rot="5400000">
            <a:off x="25016" y="4495296"/>
            <a:ext cx="668263" cy="217597"/>
            <a:chOff x="-668239" y="4338844"/>
            <a:chExt cx="298478" cy="97194"/>
          </a:xfrm>
        </p:grpSpPr>
        <p:sp>
          <p:nvSpPr>
            <p:cNvPr id="549" name="Google Shape;549;p19"/>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9"/>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9"/>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9"/>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9"/>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9"/>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9"/>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9"/>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9"/>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9"/>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 name="Google Shape;559;p1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60" name="Google Shape;560;p19"/>
          <p:cNvSpPr txBox="1"/>
          <p:nvPr>
            <p:ph idx="2" type="title"/>
          </p:nvPr>
        </p:nvSpPr>
        <p:spPr>
          <a:xfrm>
            <a:off x="1805206" y="2026075"/>
            <a:ext cx="2361000" cy="30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1" name="Google Shape;561;p19"/>
          <p:cNvSpPr txBox="1"/>
          <p:nvPr>
            <p:ph idx="1" type="subTitle"/>
          </p:nvPr>
        </p:nvSpPr>
        <p:spPr>
          <a:xfrm>
            <a:off x="1805206" y="2335100"/>
            <a:ext cx="2361000" cy="55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62" name="Google Shape;562;p19"/>
          <p:cNvSpPr txBox="1"/>
          <p:nvPr>
            <p:ph idx="3" type="title"/>
          </p:nvPr>
        </p:nvSpPr>
        <p:spPr>
          <a:xfrm>
            <a:off x="4977791" y="2026075"/>
            <a:ext cx="2361000" cy="30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3" name="Google Shape;563;p19"/>
          <p:cNvSpPr txBox="1"/>
          <p:nvPr>
            <p:ph idx="4" type="subTitle"/>
          </p:nvPr>
        </p:nvSpPr>
        <p:spPr>
          <a:xfrm>
            <a:off x="4977789" y="2335100"/>
            <a:ext cx="2361000" cy="55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64" name="Google Shape;564;p19"/>
          <p:cNvSpPr txBox="1"/>
          <p:nvPr>
            <p:ph idx="5" type="title"/>
          </p:nvPr>
        </p:nvSpPr>
        <p:spPr>
          <a:xfrm>
            <a:off x="1805206" y="3737700"/>
            <a:ext cx="2361000" cy="30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5" name="Google Shape;565;p19"/>
          <p:cNvSpPr txBox="1"/>
          <p:nvPr>
            <p:ph idx="6" type="subTitle"/>
          </p:nvPr>
        </p:nvSpPr>
        <p:spPr>
          <a:xfrm>
            <a:off x="1805206" y="4046700"/>
            <a:ext cx="2361000" cy="55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66" name="Google Shape;566;p19"/>
          <p:cNvSpPr txBox="1"/>
          <p:nvPr>
            <p:ph idx="7" type="title"/>
          </p:nvPr>
        </p:nvSpPr>
        <p:spPr>
          <a:xfrm>
            <a:off x="4977794" y="3737700"/>
            <a:ext cx="2361000" cy="30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7" name="Google Shape;567;p19"/>
          <p:cNvSpPr txBox="1"/>
          <p:nvPr>
            <p:ph idx="8" type="subTitle"/>
          </p:nvPr>
        </p:nvSpPr>
        <p:spPr>
          <a:xfrm>
            <a:off x="4977790" y="4046700"/>
            <a:ext cx="2361000" cy="55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68" name="Shape 568"/>
        <p:cNvGrpSpPr/>
        <p:nvPr/>
      </p:nvGrpSpPr>
      <p:grpSpPr>
        <a:xfrm>
          <a:off x="0" y="0"/>
          <a:ext cx="0" cy="0"/>
          <a:chOff x="0" y="0"/>
          <a:chExt cx="0" cy="0"/>
        </a:xfrm>
      </p:grpSpPr>
      <p:sp>
        <p:nvSpPr>
          <p:cNvPr id="569" name="Google Shape;569;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70" name="Google Shape;570;p20"/>
          <p:cNvSpPr txBox="1"/>
          <p:nvPr>
            <p:ph idx="2" type="title"/>
          </p:nvPr>
        </p:nvSpPr>
        <p:spPr>
          <a:xfrm>
            <a:off x="1101175" y="1875750"/>
            <a:ext cx="1986000" cy="3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71" name="Google Shape;571;p20"/>
          <p:cNvSpPr txBox="1"/>
          <p:nvPr>
            <p:ph idx="1" type="subTitle"/>
          </p:nvPr>
        </p:nvSpPr>
        <p:spPr>
          <a:xfrm>
            <a:off x="1101175" y="2210550"/>
            <a:ext cx="1986000" cy="52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72" name="Google Shape;572;p20"/>
          <p:cNvSpPr txBox="1"/>
          <p:nvPr>
            <p:ph idx="3" type="title"/>
          </p:nvPr>
        </p:nvSpPr>
        <p:spPr>
          <a:xfrm>
            <a:off x="3578950" y="1875450"/>
            <a:ext cx="1986000" cy="3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73" name="Google Shape;573;p20"/>
          <p:cNvSpPr txBox="1"/>
          <p:nvPr>
            <p:ph idx="4" type="subTitle"/>
          </p:nvPr>
        </p:nvSpPr>
        <p:spPr>
          <a:xfrm>
            <a:off x="3579000" y="2210550"/>
            <a:ext cx="1986000" cy="52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74" name="Google Shape;574;p20"/>
          <p:cNvSpPr txBox="1"/>
          <p:nvPr>
            <p:ph idx="5" type="title"/>
          </p:nvPr>
        </p:nvSpPr>
        <p:spPr>
          <a:xfrm>
            <a:off x="1101175" y="3741600"/>
            <a:ext cx="1986000" cy="3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75" name="Google Shape;575;p20"/>
          <p:cNvSpPr txBox="1"/>
          <p:nvPr>
            <p:ph idx="6" type="subTitle"/>
          </p:nvPr>
        </p:nvSpPr>
        <p:spPr>
          <a:xfrm>
            <a:off x="1101175" y="4076400"/>
            <a:ext cx="1986000" cy="52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76" name="Google Shape;576;p20"/>
          <p:cNvSpPr txBox="1"/>
          <p:nvPr>
            <p:ph idx="7" type="title"/>
          </p:nvPr>
        </p:nvSpPr>
        <p:spPr>
          <a:xfrm>
            <a:off x="3578947" y="3741600"/>
            <a:ext cx="1986000" cy="3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77" name="Google Shape;577;p20"/>
          <p:cNvSpPr txBox="1"/>
          <p:nvPr>
            <p:ph idx="8" type="subTitle"/>
          </p:nvPr>
        </p:nvSpPr>
        <p:spPr>
          <a:xfrm>
            <a:off x="3578947" y="4076400"/>
            <a:ext cx="1986000" cy="52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78" name="Google Shape;578;p20"/>
          <p:cNvSpPr txBox="1"/>
          <p:nvPr>
            <p:ph idx="9" type="title"/>
          </p:nvPr>
        </p:nvSpPr>
        <p:spPr>
          <a:xfrm>
            <a:off x="6056725" y="1875750"/>
            <a:ext cx="1986000" cy="3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79" name="Google Shape;579;p20"/>
          <p:cNvSpPr txBox="1"/>
          <p:nvPr>
            <p:ph idx="13" type="subTitle"/>
          </p:nvPr>
        </p:nvSpPr>
        <p:spPr>
          <a:xfrm>
            <a:off x="6056725" y="2210550"/>
            <a:ext cx="1986000" cy="52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80" name="Google Shape;580;p20"/>
          <p:cNvSpPr txBox="1"/>
          <p:nvPr>
            <p:ph idx="14" type="title"/>
          </p:nvPr>
        </p:nvSpPr>
        <p:spPr>
          <a:xfrm>
            <a:off x="6056725" y="3741600"/>
            <a:ext cx="1986000" cy="3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1" name="Google Shape;581;p20"/>
          <p:cNvSpPr txBox="1"/>
          <p:nvPr>
            <p:ph idx="15" type="subTitle"/>
          </p:nvPr>
        </p:nvSpPr>
        <p:spPr>
          <a:xfrm>
            <a:off x="6056725" y="4076400"/>
            <a:ext cx="1986000" cy="52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582" name="Google Shape;582;p20"/>
          <p:cNvGrpSpPr/>
          <p:nvPr/>
        </p:nvGrpSpPr>
        <p:grpSpPr>
          <a:xfrm>
            <a:off x="8664798" y="4150525"/>
            <a:ext cx="261114" cy="907153"/>
            <a:chOff x="337386" y="4188663"/>
            <a:chExt cx="261114" cy="907153"/>
          </a:xfrm>
        </p:grpSpPr>
        <p:sp>
          <p:nvSpPr>
            <p:cNvPr id="583" name="Google Shape;583;p20"/>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20"/>
          <p:cNvGrpSpPr/>
          <p:nvPr/>
        </p:nvGrpSpPr>
        <p:grpSpPr>
          <a:xfrm rot="-5400000">
            <a:off x="33971" y="430596"/>
            <a:ext cx="668263" cy="217597"/>
            <a:chOff x="-668239" y="4338844"/>
            <a:chExt cx="298478" cy="97194"/>
          </a:xfrm>
        </p:grpSpPr>
        <p:sp>
          <p:nvSpPr>
            <p:cNvPr id="590" name="Google Shape;590;p20"/>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 name="Google Shape;600;p20"/>
          <p:cNvSpPr/>
          <p:nvPr/>
        </p:nvSpPr>
        <p:spPr>
          <a:xfrm>
            <a:off x="165750" y="4230575"/>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778498" y="4765825"/>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8593000" y="677050"/>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a:off x="8592998" y="1633500"/>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 name="Shape 49"/>
        <p:cNvGrpSpPr/>
        <p:nvPr/>
      </p:nvGrpSpPr>
      <p:grpSpPr>
        <a:xfrm>
          <a:off x="0" y="0"/>
          <a:ext cx="0" cy="0"/>
          <a:chOff x="0" y="0"/>
          <a:chExt cx="0" cy="0"/>
        </a:xfrm>
      </p:grpSpPr>
      <p:sp>
        <p:nvSpPr>
          <p:cNvPr id="50" name="Google Shape;50;p3"/>
          <p:cNvSpPr txBox="1"/>
          <p:nvPr>
            <p:ph type="title"/>
          </p:nvPr>
        </p:nvSpPr>
        <p:spPr>
          <a:xfrm>
            <a:off x="4485300" y="2239875"/>
            <a:ext cx="3945600" cy="13920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solidFill>
                  <a:schemeClr val="accent1"/>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51" name="Google Shape;51;p3"/>
          <p:cNvSpPr txBox="1"/>
          <p:nvPr>
            <p:ph hasCustomPrompt="1" idx="2" type="title"/>
          </p:nvPr>
        </p:nvSpPr>
        <p:spPr>
          <a:xfrm>
            <a:off x="5947950" y="1008150"/>
            <a:ext cx="10203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2" name="Google Shape;52;p3"/>
          <p:cNvSpPr txBox="1"/>
          <p:nvPr>
            <p:ph idx="1" type="subTitle"/>
          </p:nvPr>
        </p:nvSpPr>
        <p:spPr>
          <a:xfrm>
            <a:off x="4485300" y="3709225"/>
            <a:ext cx="3945600" cy="515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grpSp>
        <p:nvGrpSpPr>
          <p:cNvPr id="53" name="Google Shape;53;p3"/>
          <p:cNvGrpSpPr/>
          <p:nvPr/>
        </p:nvGrpSpPr>
        <p:grpSpPr>
          <a:xfrm rot="5400000">
            <a:off x="8300336" y="85825"/>
            <a:ext cx="261114" cy="907153"/>
            <a:chOff x="337386" y="4188663"/>
            <a:chExt cx="261114" cy="907153"/>
          </a:xfrm>
        </p:grpSpPr>
        <p:sp>
          <p:nvSpPr>
            <p:cNvPr id="54" name="Google Shape;54;p3"/>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p:nvPr/>
        </p:nvSpPr>
        <p:spPr>
          <a:xfrm>
            <a:off x="4391550" y="408850"/>
            <a:ext cx="360900" cy="360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8624375" y="4474050"/>
            <a:ext cx="260100" cy="2601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3"/>
          <p:cNvGrpSpPr/>
          <p:nvPr/>
        </p:nvGrpSpPr>
        <p:grpSpPr>
          <a:xfrm>
            <a:off x="378971" y="4425759"/>
            <a:ext cx="668263" cy="356672"/>
            <a:chOff x="6613421" y="4558496"/>
            <a:chExt cx="668263" cy="356672"/>
          </a:xfrm>
        </p:grpSpPr>
        <p:grpSp>
          <p:nvGrpSpPr>
            <p:cNvPr id="63" name="Google Shape;63;p3"/>
            <p:cNvGrpSpPr/>
            <p:nvPr/>
          </p:nvGrpSpPr>
          <p:grpSpPr>
            <a:xfrm>
              <a:off x="6613421" y="4697571"/>
              <a:ext cx="668263" cy="217597"/>
              <a:chOff x="-668239" y="4338844"/>
              <a:chExt cx="298478" cy="97194"/>
            </a:xfrm>
          </p:grpSpPr>
          <p:sp>
            <p:nvSpPr>
              <p:cNvPr id="64" name="Google Shape;64;p3"/>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 name="Google Shape;74;p3"/>
            <p:cNvGrpSpPr/>
            <p:nvPr/>
          </p:nvGrpSpPr>
          <p:grpSpPr>
            <a:xfrm>
              <a:off x="6613421" y="4558496"/>
              <a:ext cx="668263" cy="217597"/>
              <a:chOff x="-668239" y="4338844"/>
              <a:chExt cx="298478" cy="97194"/>
            </a:xfrm>
          </p:grpSpPr>
          <p:sp>
            <p:nvSpPr>
              <p:cNvPr id="75" name="Google Shape;75;p3"/>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5" name="Google Shape;85;p3"/>
          <p:cNvSpPr/>
          <p:nvPr/>
        </p:nvSpPr>
        <p:spPr>
          <a:xfrm>
            <a:off x="3871548" y="4734150"/>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604" name="Shape 604"/>
        <p:cNvGrpSpPr/>
        <p:nvPr/>
      </p:nvGrpSpPr>
      <p:grpSpPr>
        <a:xfrm>
          <a:off x="0" y="0"/>
          <a:ext cx="0" cy="0"/>
          <a:chOff x="0" y="0"/>
          <a:chExt cx="0" cy="0"/>
        </a:xfrm>
      </p:grpSpPr>
      <p:sp>
        <p:nvSpPr>
          <p:cNvPr id="605" name="Google Shape;605;p21"/>
          <p:cNvSpPr txBox="1"/>
          <p:nvPr>
            <p:ph hasCustomPrompt="1" type="title"/>
          </p:nvPr>
        </p:nvSpPr>
        <p:spPr>
          <a:xfrm>
            <a:off x="4572141" y="1977000"/>
            <a:ext cx="38586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6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06" name="Google Shape;606;p21"/>
          <p:cNvSpPr txBox="1"/>
          <p:nvPr>
            <p:ph idx="1" type="subTitle"/>
          </p:nvPr>
        </p:nvSpPr>
        <p:spPr>
          <a:xfrm>
            <a:off x="4572141" y="2745900"/>
            <a:ext cx="3858600" cy="42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607" name="Google Shape;607;p21"/>
          <p:cNvSpPr txBox="1"/>
          <p:nvPr>
            <p:ph hasCustomPrompt="1" idx="2" type="title"/>
          </p:nvPr>
        </p:nvSpPr>
        <p:spPr>
          <a:xfrm>
            <a:off x="4572000" y="3406491"/>
            <a:ext cx="38586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08" name="Google Shape;608;p21"/>
          <p:cNvSpPr txBox="1"/>
          <p:nvPr>
            <p:ph idx="3" type="subTitle"/>
          </p:nvPr>
        </p:nvSpPr>
        <p:spPr>
          <a:xfrm>
            <a:off x="4572000" y="4175375"/>
            <a:ext cx="3858600" cy="42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609" name="Google Shape;609;p21"/>
          <p:cNvSpPr txBox="1"/>
          <p:nvPr>
            <p:ph hasCustomPrompt="1" idx="4" type="title"/>
          </p:nvPr>
        </p:nvSpPr>
        <p:spPr>
          <a:xfrm>
            <a:off x="4572000" y="539400"/>
            <a:ext cx="38586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10" name="Google Shape;610;p21"/>
          <p:cNvSpPr txBox="1"/>
          <p:nvPr>
            <p:ph idx="5" type="subTitle"/>
          </p:nvPr>
        </p:nvSpPr>
        <p:spPr>
          <a:xfrm>
            <a:off x="4572000" y="1308275"/>
            <a:ext cx="3858600" cy="42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611" name="Google Shape;611;p21"/>
          <p:cNvGrpSpPr/>
          <p:nvPr/>
        </p:nvGrpSpPr>
        <p:grpSpPr>
          <a:xfrm>
            <a:off x="8096771" y="430596"/>
            <a:ext cx="668263" cy="217597"/>
            <a:chOff x="-668239" y="4338844"/>
            <a:chExt cx="298478" cy="97194"/>
          </a:xfrm>
        </p:grpSpPr>
        <p:sp>
          <p:nvSpPr>
            <p:cNvPr id="612" name="Google Shape;612;p21"/>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1"/>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1"/>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1"/>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1"/>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1"/>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1"/>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1"/>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1"/>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1"/>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 name="Google Shape;622;p21"/>
          <p:cNvGrpSpPr/>
          <p:nvPr/>
        </p:nvGrpSpPr>
        <p:grpSpPr>
          <a:xfrm rot="5400000">
            <a:off x="33971" y="4425759"/>
            <a:ext cx="668263" cy="356672"/>
            <a:chOff x="6613421" y="4558496"/>
            <a:chExt cx="668263" cy="356672"/>
          </a:xfrm>
        </p:grpSpPr>
        <p:grpSp>
          <p:nvGrpSpPr>
            <p:cNvPr id="623" name="Google Shape;623;p21"/>
            <p:cNvGrpSpPr/>
            <p:nvPr/>
          </p:nvGrpSpPr>
          <p:grpSpPr>
            <a:xfrm>
              <a:off x="6613421" y="4697571"/>
              <a:ext cx="668263" cy="217597"/>
              <a:chOff x="-668239" y="4338844"/>
              <a:chExt cx="298478" cy="97194"/>
            </a:xfrm>
          </p:grpSpPr>
          <p:sp>
            <p:nvSpPr>
              <p:cNvPr id="624" name="Google Shape;624;p21"/>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1"/>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1"/>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1"/>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1"/>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1"/>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1"/>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1"/>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1"/>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1"/>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 name="Google Shape;634;p21"/>
            <p:cNvGrpSpPr/>
            <p:nvPr/>
          </p:nvGrpSpPr>
          <p:grpSpPr>
            <a:xfrm>
              <a:off x="6613421" y="4558496"/>
              <a:ext cx="668263" cy="217597"/>
              <a:chOff x="-668239" y="4338844"/>
              <a:chExt cx="298478" cy="97194"/>
            </a:xfrm>
          </p:grpSpPr>
          <p:sp>
            <p:nvSpPr>
              <p:cNvPr id="635" name="Google Shape;635;p21"/>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1"/>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1"/>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1"/>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1"/>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1"/>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1"/>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1"/>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1"/>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1"/>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5" name="Google Shape;645;p21"/>
          <p:cNvSpPr/>
          <p:nvPr/>
        </p:nvSpPr>
        <p:spPr>
          <a:xfrm>
            <a:off x="8670100" y="4478838"/>
            <a:ext cx="250500" cy="250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1"/>
          <p:cNvSpPr/>
          <p:nvPr/>
        </p:nvSpPr>
        <p:spPr>
          <a:xfrm>
            <a:off x="534750" y="36105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647" name="Shape 647"/>
        <p:cNvGrpSpPr/>
        <p:nvPr/>
      </p:nvGrpSpPr>
      <p:grpSpPr>
        <a:xfrm>
          <a:off x="0" y="0"/>
          <a:ext cx="0" cy="0"/>
          <a:chOff x="0" y="0"/>
          <a:chExt cx="0" cy="0"/>
        </a:xfrm>
      </p:grpSpPr>
      <p:sp>
        <p:nvSpPr>
          <p:cNvPr id="648" name="Google Shape;648;p22"/>
          <p:cNvSpPr/>
          <p:nvPr/>
        </p:nvSpPr>
        <p:spPr>
          <a:xfrm>
            <a:off x="508198" y="4498200"/>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 name="Google Shape;649;p22"/>
          <p:cNvGrpSpPr/>
          <p:nvPr/>
        </p:nvGrpSpPr>
        <p:grpSpPr>
          <a:xfrm>
            <a:off x="378971" y="361071"/>
            <a:ext cx="668263" cy="356672"/>
            <a:chOff x="6613421" y="4558496"/>
            <a:chExt cx="668263" cy="356672"/>
          </a:xfrm>
        </p:grpSpPr>
        <p:grpSp>
          <p:nvGrpSpPr>
            <p:cNvPr id="650" name="Google Shape;650;p22"/>
            <p:cNvGrpSpPr/>
            <p:nvPr/>
          </p:nvGrpSpPr>
          <p:grpSpPr>
            <a:xfrm>
              <a:off x="6613421" y="4697571"/>
              <a:ext cx="668263" cy="217597"/>
              <a:chOff x="-668239" y="4338844"/>
              <a:chExt cx="298478" cy="97194"/>
            </a:xfrm>
          </p:grpSpPr>
          <p:sp>
            <p:nvSpPr>
              <p:cNvPr id="651" name="Google Shape;651;p22"/>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2"/>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2"/>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2"/>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2"/>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2"/>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2"/>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2"/>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2"/>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2"/>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22"/>
            <p:cNvGrpSpPr/>
            <p:nvPr/>
          </p:nvGrpSpPr>
          <p:grpSpPr>
            <a:xfrm>
              <a:off x="6613421" y="4558496"/>
              <a:ext cx="668263" cy="217597"/>
              <a:chOff x="-668239" y="4338844"/>
              <a:chExt cx="298478" cy="97194"/>
            </a:xfrm>
          </p:grpSpPr>
          <p:sp>
            <p:nvSpPr>
              <p:cNvPr id="662" name="Google Shape;662;p22"/>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2"/>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2"/>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2"/>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2"/>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2"/>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2"/>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2"/>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2"/>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2"/>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72" name="Google Shape;672;p22"/>
          <p:cNvSpPr/>
          <p:nvPr/>
        </p:nvSpPr>
        <p:spPr>
          <a:xfrm>
            <a:off x="8424000" y="36105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2"/>
          <p:cNvSpPr/>
          <p:nvPr/>
        </p:nvSpPr>
        <p:spPr>
          <a:xfrm>
            <a:off x="8780698" y="1104350"/>
            <a:ext cx="211800" cy="211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 name="Google Shape;674;p22"/>
          <p:cNvGrpSpPr/>
          <p:nvPr/>
        </p:nvGrpSpPr>
        <p:grpSpPr>
          <a:xfrm rot="-5400000">
            <a:off x="8461221" y="4495296"/>
            <a:ext cx="668263" cy="217597"/>
            <a:chOff x="-668239" y="4338844"/>
            <a:chExt cx="298478" cy="97194"/>
          </a:xfrm>
        </p:grpSpPr>
        <p:sp>
          <p:nvSpPr>
            <p:cNvPr id="675" name="Google Shape;675;p22"/>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2"/>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2"/>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2"/>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2"/>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2"/>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2"/>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2"/>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2"/>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2"/>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 name="Google Shape;685;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686" name="Shape 686"/>
        <p:cNvGrpSpPr/>
        <p:nvPr/>
      </p:nvGrpSpPr>
      <p:grpSpPr>
        <a:xfrm>
          <a:off x="0" y="0"/>
          <a:ext cx="0" cy="0"/>
          <a:chOff x="0" y="0"/>
          <a:chExt cx="0" cy="0"/>
        </a:xfrm>
      </p:grpSpPr>
      <p:sp>
        <p:nvSpPr>
          <p:cNvPr id="687" name="Google Shape;687;p2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88" name="Google Shape;688;p23"/>
          <p:cNvGrpSpPr/>
          <p:nvPr/>
        </p:nvGrpSpPr>
        <p:grpSpPr>
          <a:xfrm flipH="1">
            <a:off x="237538" y="85825"/>
            <a:ext cx="261114" cy="907153"/>
            <a:chOff x="337386" y="4188663"/>
            <a:chExt cx="261114" cy="907153"/>
          </a:xfrm>
        </p:grpSpPr>
        <p:sp>
          <p:nvSpPr>
            <p:cNvPr id="689" name="Google Shape;689;p23"/>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3"/>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3"/>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3"/>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3"/>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3"/>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23"/>
          <p:cNvGrpSpPr/>
          <p:nvPr/>
        </p:nvGrpSpPr>
        <p:grpSpPr>
          <a:xfrm rot="-5400000">
            <a:off x="8461221" y="4495296"/>
            <a:ext cx="668263" cy="217597"/>
            <a:chOff x="-668239" y="4338844"/>
            <a:chExt cx="298478" cy="97194"/>
          </a:xfrm>
        </p:grpSpPr>
        <p:sp>
          <p:nvSpPr>
            <p:cNvPr id="696" name="Google Shape;696;p23"/>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3"/>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3"/>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3"/>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3"/>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3"/>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3"/>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3"/>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3"/>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3"/>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 name="Google Shape;706;p23"/>
          <p:cNvSpPr/>
          <p:nvPr/>
        </p:nvSpPr>
        <p:spPr>
          <a:xfrm>
            <a:off x="209550" y="4318175"/>
            <a:ext cx="317100" cy="317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3"/>
          <p:cNvSpPr/>
          <p:nvPr/>
        </p:nvSpPr>
        <p:spPr>
          <a:xfrm>
            <a:off x="607198" y="4826625"/>
            <a:ext cx="211800" cy="211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3"/>
          <p:cNvSpPr/>
          <p:nvPr/>
        </p:nvSpPr>
        <p:spPr>
          <a:xfrm>
            <a:off x="8593000" y="337050"/>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3"/>
          <p:cNvSpPr/>
          <p:nvPr/>
        </p:nvSpPr>
        <p:spPr>
          <a:xfrm>
            <a:off x="8430898" y="1090650"/>
            <a:ext cx="211800" cy="211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710" name="Shape 710"/>
        <p:cNvGrpSpPr/>
        <p:nvPr/>
      </p:nvGrpSpPr>
      <p:grpSpPr>
        <a:xfrm>
          <a:off x="0" y="0"/>
          <a:ext cx="0" cy="0"/>
          <a:chOff x="0" y="0"/>
          <a:chExt cx="0" cy="0"/>
        </a:xfrm>
      </p:grpSpPr>
      <p:sp>
        <p:nvSpPr>
          <p:cNvPr id="711" name="Google Shape;711;p24"/>
          <p:cNvSpPr txBox="1"/>
          <p:nvPr>
            <p:ph type="title"/>
          </p:nvPr>
        </p:nvSpPr>
        <p:spPr>
          <a:xfrm>
            <a:off x="720000" y="539400"/>
            <a:ext cx="3728400" cy="873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12" name="Google Shape;712;p24"/>
          <p:cNvSpPr txBox="1"/>
          <p:nvPr>
            <p:ph idx="1" type="subTitle"/>
          </p:nvPr>
        </p:nvSpPr>
        <p:spPr>
          <a:xfrm>
            <a:off x="720000" y="2137275"/>
            <a:ext cx="3434700" cy="133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713" name="Google Shape;713;p24"/>
          <p:cNvGrpSpPr/>
          <p:nvPr/>
        </p:nvGrpSpPr>
        <p:grpSpPr>
          <a:xfrm rot="10800000">
            <a:off x="4237866" y="4495304"/>
            <a:ext cx="668263" cy="217597"/>
            <a:chOff x="-668239" y="4338844"/>
            <a:chExt cx="298478" cy="97194"/>
          </a:xfrm>
        </p:grpSpPr>
        <p:sp>
          <p:nvSpPr>
            <p:cNvPr id="714" name="Google Shape;714;p24"/>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4"/>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4"/>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4"/>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4"/>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4"/>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4"/>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4"/>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4"/>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4"/>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24"/>
          <p:cNvGrpSpPr/>
          <p:nvPr/>
        </p:nvGrpSpPr>
        <p:grpSpPr>
          <a:xfrm rot="10800000">
            <a:off x="8096766" y="361054"/>
            <a:ext cx="668263" cy="356672"/>
            <a:chOff x="6613421" y="4558496"/>
            <a:chExt cx="668263" cy="356672"/>
          </a:xfrm>
        </p:grpSpPr>
        <p:grpSp>
          <p:nvGrpSpPr>
            <p:cNvPr id="725" name="Google Shape;725;p24"/>
            <p:cNvGrpSpPr/>
            <p:nvPr/>
          </p:nvGrpSpPr>
          <p:grpSpPr>
            <a:xfrm>
              <a:off x="6613421" y="4697571"/>
              <a:ext cx="668263" cy="217597"/>
              <a:chOff x="-668239" y="4338844"/>
              <a:chExt cx="298478" cy="97194"/>
            </a:xfrm>
          </p:grpSpPr>
          <p:sp>
            <p:nvSpPr>
              <p:cNvPr id="726" name="Google Shape;726;p24"/>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4"/>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4"/>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4"/>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4"/>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4"/>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4"/>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4"/>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4"/>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4"/>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24"/>
            <p:cNvGrpSpPr/>
            <p:nvPr/>
          </p:nvGrpSpPr>
          <p:grpSpPr>
            <a:xfrm>
              <a:off x="6613421" y="4558496"/>
              <a:ext cx="668263" cy="217597"/>
              <a:chOff x="-668239" y="4338844"/>
              <a:chExt cx="298478" cy="97194"/>
            </a:xfrm>
          </p:grpSpPr>
          <p:sp>
            <p:nvSpPr>
              <p:cNvPr id="737" name="Google Shape;737;p24"/>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4"/>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4"/>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4"/>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4"/>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4"/>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4"/>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4"/>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4"/>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4"/>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7" name="Google Shape;747;p24"/>
          <p:cNvSpPr/>
          <p:nvPr/>
        </p:nvSpPr>
        <p:spPr>
          <a:xfrm>
            <a:off x="8430900" y="442575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4"/>
          <p:cNvSpPr/>
          <p:nvPr/>
        </p:nvSpPr>
        <p:spPr>
          <a:xfrm>
            <a:off x="242850" y="414138"/>
            <a:ext cx="250500" cy="250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4"/>
          <p:cNvSpPr/>
          <p:nvPr/>
        </p:nvSpPr>
        <p:spPr>
          <a:xfrm>
            <a:off x="117600" y="4712900"/>
            <a:ext cx="250500" cy="250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4"/>
          <p:cNvSpPr txBox="1"/>
          <p:nvPr/>
        </p:nvSpPr>
        <p:spPr>
          <a:xfrm>
            <a:off x="720000" y="3565200"/>
            <a:ext cx="3658800" cy="61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lt2"/>
                </a:solidFill>
                <a:latin typeface="Cambay"/>
                <a:ea typeface="Cambay"/>
                <a:cs typeface="Cambay"/>
                <a:sym typeface="Cambay"/>
              </a:rPr>
              <a:t>CREDITS: This presentation template was created by </a:t>
            </a:r>
            <a:r>
              <a:rPr b="1" lang="en" sz="1200">
                <a:solidFill>
                  <a:schemeClr val="accent1"/>
                </a:solidFill>
                <a:uFill>
                  <a:noFill/>
                </a:uFill>
                <a:latin typeface="Cambay"/>
                <a:ea typeface="Cambay"/>
                <a:cs typeface="Cambay"/>
                <a:sym typeface="Cambay"/>
                <a:hlinkClick r:id="rId2">
                  <a:extLst>
                    <a:ext uri="{A12FA001-AC4F-418D-AE19-62706E023703}">
                      <ahyp:hlinkClr val="tx"/>
                    </a:ext>
                  </a:extLst>
                </a:hlinkClick>
              </a:rPr>
              <a:t>Slidesgo</a:t>
            </a:r>
            <a:r>
              <a:rPr lang="en" sz="1200">
                <a:solidFill>
                  <a:schemeClr val="lt2"/>
                </a:solidFill>
                <a:latin typeface="Cambay"/>
                <a:ea typeface="Cambay"/>
                <a:cs typeface="Cambay"/>
                <a:sym typeface="Cambay"/>
              </a:rPr>
              <a:t>, including icons by </a:t>
            </a:r>
            <a:r>
              <a:rPr b="1" lang="en" sz="1200">
                <a:solidFill>
                  <a:schemeClr val="accent1"/>
                </a:solidFill>
                <a:uFill>
                  <a:noFill/>
                </a:uFill>
                <a:latin typeface="Cambay"/>
                <a:ea typeface="Cambay"/>
                <a:cs typeface="Cambay"/>
                <a:sym typeface="Cambay"/>
                <a:hlinkClick r:id="rId3">
                  <a:extLst>
                    <a:ext uri="{A12FA001-AC4F-418D-AE19-62706E023703}">
                      <ahyp:hlinkClr val="tx"/>
                    </a:ext>
                  </a:extLst>
                </a:hlinkClick>
              </a:rPr>
              <a:t>Flaticon</a:t>
            </a:r>
            <a:r>
              <a:rPr lang="en" sz="1200">
                <a:solidFill>
                  <a:schemeClr val="lt2"/>
                </a:solidFill>
                <a:latin typeface="Cambay"/>
                <a:ea typeface="Cambay"/>
                <a:cs typeface="Cambay"/>
                <a:sym typeface="Cambay"/>
              </a:rPr>
              <a:t>, infographics and images by </a:t>
            </a:r>
            <a:r>
              <a:rPr b="1" lang="en" sz="1200">
                <a:solidFill>
                  <a:schemeClr val="accent1"/>
                </a:solidFill>
                <a:uFill>
                  <a:noFill/>
                </a:uFill>
                <a:latin typeface="Cambay"/>
                <a:ea typeface="Cambay"/>
                <a:cs typeface="Cambay"/>
                <a:sym typeface="Cambay"/>
                <a:hlinkClick r:id="rId4">
                  <a:extLst>
                    <a:ext uri="{A12FA001-AC4F-418D-AE19-62706E023703}">
                      <ahyp:hlinkClr val="tx"/>
                    </a:ext>
                  </a:extLst>
                </a:hlinkClick>
              </a:rPr>
              <a:t>Freepik</a:t>
            </a:r>
            <a:endParaRPr b="1" sz="1200">
              <a:solidFill>
                <a:schemeClr val="accent1"/>
              </a:solidFill>
              <a:latin typeface="Cambay"/>
              <a:ea typeface="Cambay"/>
              <a:cs typeface="Cambay"/>
              <a:sym typeface="Cambay"/>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751" name="Shape 751"/>
        <p:cNvGrpSpPr/>
        <p:nvPr/>
      </p:nvGrpSpPr>
      <p:grpSpPr>
        <a:xfrm>
          <a:off x="0" y="0"/>
          <a:ext cx="0" cy="0"/>
          <a:chOff x="0" y="0"/>
          <a:chExt cx="0" cy="0"/>
        </a:xfrm>
      </p:grpSpPr>
      <p:grpSp>
        <p:nvGrpSpPr>
          <p:cNvPr id="752" name="Google Shape;752;p25"/>
          <p:cNvGrpSpPr/>
          <p:nvPr/>
        </p:nvGrpSpPr>
        <p:grpSpPr>
          <a:xfrm flipH="1" rot="10800000">
            <a:off x="332345" y="66827"/>
            <a:ext cx="8479311" cy="4795729"/>
            <a:chOff x="545450" y="1062300"/>
            <a:chExt cx="6621875" cy="3745200"/>
          </a:xfrm>
        </p:grpSpPr>
        <p:sp>
          <p:nvSpPr>
            <p:cNvPr id="753" name="Google Shape;753;p25"/>
            <p:cNvSpPr/>
            <p:nvPr/>
          </p:nvSpPr>
          <p:spPr>
            <a:xfrm>
              <a:off x="649375" y="1062300"/>
              <a:ext cx="6418925" cy="3367375"/>
            </a:xfrm>
            <a:custGeom>
              <a:rect b="b" l="l" r="r" t="t"/>
              <a:pathLst>
                <a:path extrusionOk="0" fill="none" h="134695" w="256757">
                  <a:moveTo>
                    <a:pt x="1321" y="91248"/>
                  </a:moveTo>
                  <a:cubicBezTo>
                    <a:pt x="1" y="80970"/>
                    <a:pt x="340" y="64769"/>
                    <a:pt x="35651" y="37345"/>
                  </a:cubicBezTo>
                  <a:cubicBezTo>
                    <a:pt x="70979" y="9903"/>
                    <a:pt x="99741" y="750"/>
                    <a:pt x="130484" y="375"/>
                  </a:cubicBezTo>
                  <a:cubicBezTo>
                    <a:pt x="161227" y="0"/>
                    <a:pt x="200499" y="24373"/>
                    <a:pt x="225336" y="55241"/>
                  </a:cubicBezTo>
                  <a:cubicBezTo>
                    <a:pt x="250208" y="86109"/>
                    <a:pt x="256757" y="99063"/>
                    <a:pt x="242358" y="110874"/>
                  </a:cubicBezTo>
                  <a:cubicBezTo>
                    <a:pt x="227959" y="122686"/>
                    <a:pt x="185457" y="134123"/>
                    <a:pt x="101062" y="132589"/>
                  </a:cubicBezTo>
                  <a:cubicBezTo>
                    <a:pt x="45785" y="134694"/>
                    <a:pt x="5104" y="108912"/>
                    <a:pt x="1321" y="91248"/>
                  </a:cubicBezTo>
                  <a:close/>
                </a:path>
              </a:pathLst>
            </a:custGeom>
            <a:noFill/>
            <a:ln cap="flat" cmpd="sng" w="19050">
              <a:solidFill>
                <a:srgbClr val="E6C23E"/>
              </a:solidFill>
              <a:prstDash val="dash"/>
              <a:miter lim="17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5"/>
            <p:cNvSpPr/>
            <p:nvPr/>
          </p:nvSpPr>
          <p:spPr>
            <a:xfrm>
              <a:off x="5095775" y="1242500"/>
              <a:ext cx="2071550" cy="1682600"/>
            </a:xfrm>
            <a:custGeom>
              <a:rect b="b" l="l" r="r" t="t"/>
              <a:pathLst>
                <a:path extrusionOk="0" h="67304" w="82862">
                  <a:moveTo>
                    <a:pt x="0" y="1"/>
                  </a:moveTo>
                  <a:cubicBezTo>
                    <a:pt x="21019" y="10938"/>
                    <a:pt x="41538" y="27835"/>
                    <a:pt x="56990" y="47016"/>
                  </a:cubicBezTo>
                  <a:cubicBezTo>
                    <a:pt x="63199" y="54724"/>
                    <a:pt x="68373" y="61415"/>
                    <a:pt x="72459" y="67303"/>
                  </a:cubicBezTo>
                  <a:cubicBezTo>
                    <a:pt x="82862" y="44964"/>
                    <a:pt x="77955" y="28317"/>
                    <a:pt x="65929" y="18450"/>
                  </a:cubicBezTo>
                  <a:cubicBezTo>
                    <a:pt x="55794" y="10135"/>
                    <a:pt x="36881" y="3337"/>
                    <a:pt x="0"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5"/>
            <p:cNvSpPr/>
            <p:nvPr/>
          </p:nvSpPr>
          <p:spPr>
            <a:xfrm>
              <a:off x="2646425" y="4418500"/>
              <a:ext cx="2837000" cy="389000"/>
            </a:xfrm>
            <a:custGeom>
              <a:rect b="b" l="l" r="r" t="t"/>
              <a:pathLst>
                <a:path extrusionOk="0" h="15560" w="113480">
                  <a:moveTo>
                    <a:pt x="113480" y="0"/>
                  </a:moveTo>
                  <a:lnTo>
                    <a:pt x="113480" y="0"/>
                  </a:lnTo>
                  <a:cubicBezTo>
                    <a:pt x="92961" y="2926"/>
                    <a:pt x="67142" y="4729"/>
                    <a:pt x="35240" y="4729"/>
                  </a:cubicBezTo>
                  <a:cubicBezTo>
                    <a:pt x="29994" y="4729"/>
                    <a:pt x="24588" y="4675"/>
                    <a:pt x="19003" y="4568"/>
                  </a:cubicBezTo>
                  <a:cubicBezTo>
                    <a:pt x="16683" y="4657"/>
                    <a:pt x="14382" y="4711"/>
                    <a:pt x="12098" y="4711"/>
                  </a:cubicBezTo>
                  <a:cubicBezTo>
                    <a:pt x="7976" y="4711"/>
                    <a:pt x="3944" y="4568"/>
                    <a:pt x="0" y="4300"/>
                  </a:cubicBezTo>
                  <a:lnTo>
                    <a:pt x="0" y="4300"/>
                  </a:lnTo>
                  <a:cubicBezTo>
                    <a:pt x="16951" y="12187"/>
                    <a:pt x="32849" y="15523"/>
                    <a:pt x="51209" y="15559"/>
                  </a:cubicBezTo>
                  <a:lnTo>
                    <a:pt x="51459" y="15559"/>
                  </a:lnTo>
                  <a:cubicBezTo>
                    <a:pt x="75154" y="15559"/>
                    <a:pt x="95530" y="10135"/>
                    <a:pt x="11348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5"/>
            <p:cNvSpPr/>
            <p:nvPr/>
          </p:nvSpPr>
          <p:spPr>
            <a:xfrm>
              <a:off x="545450" y="1230025"/>
              <a:ext cx="1922575" cy="1418500"/>
            </a:xfrm>
            <a:custGeom>
              <a:rect b="b" l="l" r="r" t="t"/>
              <a:pathLst>
                <a:path extrusionOk="0" h="56740" w="76903">
                  <a:moveTo>
                    <a:pt x="76902" y="0"/>
                  </a:moveTo>
                  <a:lnTo>
                    <a:pt x="76902" y="0"/>
                  </a:lnTo>
                  <a:cubicBezTo>
                    <a:pt x="33170" y="1160"/>
                    <a:pt x="22839" y="8386"/>
                    <a:pt x="22839" y="8386"/>
                  </a:cubicBezTo>
                  <a:cubicBezTo>
                    <a:pt x="18289" y="10474"/>
                    <a:pt x="14703" y="13204"/>
                    <a:pt x="11902" y="16076"/>
                  </a:cubicBezTo>
                  <a:cubicBezTo>
                    <a:pt x="11795" y="16166"/>
                    <a:pt x="11670" y="16255"/>
                    <a:pt x="11563" y="16344"/>
                  </a:cubicBezTo>
                  <a:cubicBezTo>
                    <a:pt x="8779" y="19181"/>
                    <a:pt x="6602" y="22500"/>
                    <a:pt x="4925" y="26033"/>
                  </a:cubicBezTo>
                  <a:cubicBezTo>
                    <a:pt x="3194" y="29601"/>
                    <a:pt x="2606" y="32153"/>
                    <a:pt x="2606" y="32153"/>
                  </a:cubicBezTo>
                  <a:lnTo>
                    <a:pt x="2623" y="32153"/>
                  </a:lnTo>
                  <a:cubicBezTo>
                    <a:pt x="1" y="41038"/>
                    <a:pt x="179" y="50370"/>
                    <a:pt x="2284" y="56740"/>
                  </a:cubicBezTo>
                  <a:cubicBezTo>
                    <a:pt x="7941" y="48639"/>
                    <a:pt x="17040" y="39147"/>
                    <a:pt x="31475" y="27924"/>
                  </a:cubicBezTo>
                  <a:cubicBezTo>
                    <a:pt x="47658" y="15363"/>
                    <a:pt x="62557" y="6316"/>
                    <a:pt x="7690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25"/>
          <p:cNvGrpSpPr/>
          <p:nvPr/>
        </p:nvGrpSpPr>
        <p:grpSpPr>
          <a:xfrm rot="5400000">
            <a:off x="582536" y="4386475"/>
            <a:ext cx="261114" cy="907153"/>
            <a:chOff x="337386" y="4188663"/>
            <a:chExt cx="261114" cy="907153"/>
          </a:xfrm>
        </p:grpSpPr>
        <p:sp>
          <p:nvSpPr>
            <p:cNvPr id="758" name="Google Shape;758;p25"/>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5"/>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5"/>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5"/>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5"/>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5"/>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 name="Google Shape;764;p25"/>
          <p:cNvSpPr/>
          <p:nvPr/>
        </p:nvSpPr>
        <p:spPr>
          <a:xfrm>
            <a:off x="493800" y="358950"/>
            <a:ext cx="360900" cy="360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5"/>
          <p:cNvSpPr/>
          <p:nvPr/>
        </p:nvSpPr>
        <p:spPr>
          <a:xfrm>
            <a:off x="8624375" y="4474050"/>
            <a:ext cx="260100" cy="2601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 name="Google Shape;766;p25"/>
          <p:cNvGrpSpPr/>
          <p:nvPr/>
        </p:nvGrpSpPr>
        <p:grpSpPr>
          <a:xfrm rot="-5400000">
            <a:off x="8461221" y="430596"/>
            <a:ext cx="668263" cy="217597"/>
            <a:chOff x="-668239" y="4338844"/>
            <a:chExt cx="298478" cy="97194"/>
          </a:xfrm>
        </p:grpSpPr>
        <p:sp>
          <p:nvSpPr>
            <p:cNvPr id="767" name="Google Shape;767;p25"/>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5"/>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5"/>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5"/>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5"/>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5"/>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5"/>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5"/>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5"/>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5"/>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777" name="Shape 777"/>
        <p:cNvGrpSpPr/>
        <p:nvPr/>
      </p:nvGrpSpPr>
      <p:grpSpPr>
        <a:xfrm>
          <a:off x="0" y="0"/>
          <a:ext cx="0" cy="0"/>
          <a:chOff x="0" y="0"/>
          <a:chExt cx="0" cy="0"/>
        </a:xfrm>
      </p:grpSpPr>
      <p:sp>
        <p:nvSpPr>
          <p:cNvPr id="778" name="Google Shape;778;p26"/>
          <p:cNvSpPr/>
          <p:nvPr/>
        </p:nvSpPr>
        <p:spPr>
          <a:xfrm>
            <a:off x="508198" y="4498200"/>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 name="Google Shape;779;p26"/>
          <p:cNvGrpSpPr/>
          <p:nvPr/>
        </p:nvGrpSpPr>
        <p:grpSpPr>
          <a:xfrm>
            <a:off x="378971" y="361071"/>
            <a:ext cx="668263" cy="356672"/>
            <a:chOff x="6613421" y="4558496"/>
            <a:chExt cx="668263" cy="356672"/>
          </a:xfrm>
        </p:grpSpPr>
        <p:grpSp>
          <p:nvGrpSpPr>
            <p:cNvPr id="780" name="Google Shape;780;p26"/>
            <p:cNvGrpSpPr/>
            <p:nvPr/>
          </p:nvGrpSpPr>
          <p:grpSpPr>
            <a:xfrm>
              <a:off x="6613421" y="4697571"/>
              <a:ext cx="668263" cy="217597"/>
              <a:chOff x="-668239" y="4338844"/>
              <a:chExt cx="298478" cy="97194"/>
            </a:xfrm>
          </p:grpSpPr>
          <p:sp>
            <p:nvSpPr>
              <p:cNvPr id="781" name="Google Shape;781;p26"/>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6"/>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6"/>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6"/>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6"/>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6"/>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6"/>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6"/>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6"/>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6"/>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26"/>
            <p:cNvGrpSpPr/>
            <p:nvPr/>
          </p:nvGrpSpPr>
          <p:grpSpPr>
            <a:xfrm>
              <a:off x="6613421" y="4558496"/>
              <a:ext cx="668263" cy="217597"/>
              <a:chOff x="-668239" y="4338844"/>
              <a:chExt cx="298478" cy="97194"/>
            </a:xfrm>
          </p:grpSpPr>
          <p:sp>
            <p:nvSpPr>
              <p:cNvPr id="792" name="Google Shape;792;p26"/>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6"/>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6"/>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6"/>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6"/>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6"/>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6"/>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6"/>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6"/>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6"/>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02" name="Google Shape;802;p26"/>
          <p:cNvSpPr/>
          <p:nvPr/>
        </p:nvSpPr>
        <p:spPr>
          <a:xfrm>
            <a:off x="8424000" y="36105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6"/>
          <p:cNvSpPr/>
          <p:nvPr/>
        </p:nvSpPr>
        <p:spPr>
          <a:xfrm>
            <a:off x="8780698" y="1104350"/>
            <a:ext cx="211800" cy="211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 name="Google Shape;804;p26"/>
          <p:cNvGrpSpPr/>
          <p:nvPr/>
        </p:nvGrpSpPr>
        <p:grpSpPr>
          <a:xfrm rot="-5400000">
            <a:off x="8461221" y="4495296"/>
            <a:ext cx="668263" cy="217597"/>
            <a:chOff x="-668239" y="4338844"/>
            <a:chExt cx="298478" cy="97194"/>
          </a:xfrm>
        </p:grpSpPr>
        <p:sp>
          <p:nvSpPr>
            <p:cNvPr id="805" name="Google Shape;805;p26"/>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6"/>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6"/>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6"/>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6"/>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6"/>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6"/>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6"/>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6"/>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6"/>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6" name="Shape 86"/>
        <p:cNvGrpSpPr/>
        <p:nvPr/>
      </p:nvGrpSpPr>
      <p:grpSpPr>
        <a:xfrm>
          <a:off x="0" y="0"/>
          <a:ext cx="0" cy="0"/>
          <a:chOff x="0" y="0"/>
          <a:chExt cx="0" cy="0"/>
        </a:xfrm>
      </p:grpSpPr>
      <p:sp>
        <p:nvSpPr>
          <p:cNvPr id="87" name="Google Shape;87;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 name="Google Shape;88;p4"/>
          <p:cNvSpPr txBox="1"/>
          <p:nvPr>
            <p:ph idx="1" type="body"/>
          </p:nvPr>
        </p:nvSpPr>
        <p:spPr>
          <a:xfrm>
            <a:off x="720000" y="1215750"/>
            <a:ext cx="7704000" cy="33882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SzPts val="1200"/>
              <a:buAutoNum type="arabicPeriod"/>
              <a:defRPr sz="1250"/>
            </a:lvl1pPr>
            <a:lvl2pPr indent="-304800" lvl="1" marL="914400" rtl="0">
              <a:lnSpc>
                <a:spcPct val="115000"/>
              </a:lnSpc>
              <a:spcBef>
                <a:spcPts val="1600"/>
              </a:spcBef>
              <a:spcAft>
                <a:spcPts val="0"/>
              </a:spcAft>
              <a:buSzPts val="1200"/>
              <a:buFont typeface="Roboto Condensed Light"/>
              <a:buAutoNum type="alphaLcPeriod"/>
              <a:defRPr/>
            </a:lvl2pPr>
            <a:lvl3pPr indent="-304800" lvl="2" marL="1371600" rtl="0">
              <a:lnSpc>
                <a:spcPct val="115000"/>
              </a:lnSpc>
              <a:spcBef>
                <a:spcPts val="1600"/>
              </a:spcBef>
              <a:spcAft>
                <a:spcPts val="0"/>
              </a:spcAft>
              <a:buSzPts val="1200"/>
              <a:buFont typeface="Roboto Condensed Light"/>
              <a:buAutoNum type="romanLcPeriod"/>
              <a:defRPr/>
            </a:lvl3pPr>
            <a:lvl4pPr indent="-304800" lvl="3" marL="1828800" rtl="0">
              <a:lnSpc>
                <a:spcPct val="115000"/>
              </a:lnSpc>
              <a:spcBef>
                <a:spcPts val="1600"/>
              </a:spcBef>
              <a:spcAft>
                <a:spcPts val="0"/>
              </a:spcAft>
              <a:buSzPts val="1200"/>
              <a:buFont typeface="Roboto Condensed Light"/>
              <a:buAutoNum type="arabicPeriod"/>
              <a:defRPr/>
            </a:lvl4pPr>
            <a:lvl5pPr indent="-304800" lvl="4" marL="2286000" rtl="0">
              <a:lnSpc>
                <a:spcPct val="115000"/>
              </a:lnSpc>
              <a:spcBef>
                <a:spcPts val="1600"/>
              </a:spcBef>
              <a:spcAft>
                <a:spcPts val="0"/>
              </a:spcAft>
              <a:buSzPts val="1200"/>
              <a:buFont typeface="Roboto Condensed Light"/>
              <a:buAutoNum type="alphaLcPeriod"/>
              <a:defRPr/>
            </a:lvl5pPr>
            <a:lvl6pPr indent="-304800" lvl="5" marL="2743200" rtl="0">
              <a:lnSpc>
                <a:spcPct val="115000"/>
              </a:lnSpc>
              <a:spcBef>
                <a:spcPts val="1600"/>
              </a:spcBef>
              <a:spcAft>
                <a:spcPts val="0"/>
              </a:spcAft>
              <a:buSzPts val="1200"/>
              <a:buFont typeface="Roboto Condensed Light"/>
              <a:buAutoNum type="romanLcPeriod"/>
              <a:defRPr/>
            </a:lvl6pPr>
            <a:lvl7pPr indent="-304800" lvl="6" marL="3200400" rtl="0">
              <a:lnSpc>
                <a:spcPct val="115000"/>
              </a:lnSpc>
              <a:spcBef>
                <a:spcPts val="1600"/>
              </a:spcBef>
              <a:spcAft>
                <a:spcPts val="0"/>
              </a:spcAft>
              <a:buSzPts val="1200"/>
              <a:buFont typeface="Roboto Condensed Light"/>
              <a:buAutoNum type="arabicPeriod"/>
              <a:defRPr/>
            </a:lvl7pPr>
            <a:lvl8pPr indent="-304800" lvl="7" marL="3657600" rtl="0">
              <a:lnSpc>
                <a:spcPct val="115000"/>
              </a:lnSpc>
              <a:spcBef>
                <a:spcPts val="1600"/>
              </a:spcBef>
              <a:spcAft>
                <a:spcPts val="0"/>
              </a:spcAft>
              <a:buSzPts val="1200"/>
              <a:buFont typeface="Roboto Condensed Light"/>
              <a:buAutoNum type="alphaLcPeriod"/>
              <a:defRPr/>
            </a:lvl8pPr>
            <a:lvl9pPr indent="-304800" lvl="8" marL="4114800" rtl="0">
              <a:lnSpc>
                <a:spcPct val="115000"/>
              </a:lnSpc>
              <a:spcBef>
                <a:spcPts val="1600"/>
              </a:spcBef>
              <a:spcAft>
                <a:spcPts val="1600"/>
              </a:spcAft>
              <a:buSzPts val="1200"/>
              <a:buFont typeface="Roboto Condensed Light"/>
              <a:buAutoNum type="romanLcPeriod"/>
              <a:defRPr/>
            </a:lvl9pPr>
          </a:lstStyle>
          <a:p/>
        </p:txBody>
      </p:sp>
      <p:sp>
        <p:nvSpPr>
          <p:cNvPr id="89" name="Google Shape;89;p4"/>
          <p:cNvSpPr/>
          <p:nvPr/>
        </p:nvSpPr>
        <p:spPr>
          <a:xfrm>
            <a:off x="8470975" y="4401750"/>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4"/>
          <p:cNvGrpSpPr/>
          <p:nvPr/>
        </p:nvGrpSpPr>
        <p:grpSpPr>
          <a:xfrm rot="-5400000">
            <a:off x="33971" y="430596"/>
            <a:ext cx="668263" cy="217597"/>
            <a:chOff x="-668239" y="4338844"/>
            <a:chExt cx="298478" cy="97194"/>
          </a:xfrm>
        </p:grpSpPr>
        <p:sp>
          <p:nvSpPr>
            <p:cNvPr id="91" name="Google Shape;91;p4"/>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4"/>
          <p:cNvSpPr/>
          <p:nvPr/>
        </p:nvSpPr>
        <p:spPr>
          <a:xfrm>
            <a:off x="8424000" y="148325"/>
            <a:ext cx="296700" cy="29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165750" y="3738450"/>
            <a:ext cx="260100" cy="2601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3" name="Shape 103"/>
        <p:cNvGrpSpPr/>
        <p:nvPr/>
      </p:nvGrpSpPr>
      <p:grpSpPr>
        <a:xfrm>
          <a:off x="0" y="0"/>
          <a:ext cx="0" cy="0"/>
          <a:chOff x="0" y="0"/>
          <a:chExt cx="0" cy="0"/>
        </a:xfrm>
      </p:grpSpPr>
      <p:sp>
        <p:nvSpPr>
          <p:cNvPr id="104" name="Google Shape;104;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5" name="Google Shape;105;p5"/>
          <p:cNvSpPr txBox="1"/>
          <p:nvPr>
            <p:ph idx="2" type="title"/>
          </p:nvPr>
        </p:nvSpPr>
        <p:spPr>
          <a:xfrm>
            <a:off x="1537425" y="2658649"/>
            <a:ext cx="2742600" cy="429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24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6" name="Google Shape;106;p5"/>
          <p:cNvSpPr txBox="1"/>
          <p:nvPr>
            <p:ph idx="3" type="title"/>
          </p:nvPr>
        </p:nvSpPr>
        <p:spPr>
          <a:xfrm>
            <a:off x="4863974" y="2658649"/>
            <a:ext cx="2742600" cy="429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24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7" name="Google Shape;107;p5"/>
          <p:cNvSpPr txBox="1"/>
          <p:nvPr>
            <p:ph idx="1" type="subTitle"/>
          </p:nvPr>
        </p:nvSpPr>
        <p:spPr>
          <a:xfrm>
            <a:off x="4863975" y="3088150"/>
            <a:ext cx="2742600" cy="88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8" name="Google Shape;108;p5"/>
          <p:cNvSpPr txBox="1"/>
          <p:nvPr>
            <p:ph idx="4" type="subTitle"/>
          </p:nvPr>
        </p:nvSpPr>
        <p:spPr>
          <a:xfrm>
            <a:off x="1537425" y="3088150"/>
            <a:ext cx="2742600" cy="88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109" name="Google Shape;109;p5"/>
          <p:cNvGrpSpPr/>
          <p:nvPr/>
        </p:nvGrpSpPr>
        <p:grpSpPr>
          <a:xfrm flipH="1" rot="-5400000">
            <a:off x="33971" y="4495298"/>
            <a:ext cx="668263" cy="217597"/>
            <a:chOff x="-668239" y="4338844"/>
            <a:chExt cx="298478" cy="97194"/>
          </a:xfrm>
        </p:grpSpPr>
        <p:sp>
          <p:nvSpPr>
            <p:cNvPr id="110" name="Google Shape;110;p5"/>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5"/>
          <p:cNvSpPr/>
          <p:nvPr/>
        </p:nvSpPr>
        <p:spPr>
          <a:xfrm flipH="1" rot="10800000">
            <a:off x="165750" y="337042"/>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flipH="1" rot="10800000">
            <a:off x="476898" y="1214967"/>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flipH="1" rot="10800000">
            <a:off x="8593000" y="4401742"/>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flipH="1" rot="10800000">
            <a:off x="8592998" y="3686967"/>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5"/>
          <p:cNvGrpSpPr/>
          <p:nvPr/>
        </p:nvGrpSpPr>
        <p:grpSpPr>
          <a:xfrm rot="-5400000">
            <a:off x="4441461" y="4150525"/>
            <a:ext cx="261114" cy="907153"/>
            <a:chOff x="337386" y="4188663"/>
            <a:chExt cx="261114" cy="907153"/>
          </a:xfrm>
        </p:grpSpPr>
        <p:sp>
          <p:nvSpPr>
            <p:cNvPr id="125" name="Google Shape;125;p5"/>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 name="Google Shape;131;p5"/>
          <p:cNvGrpSpPr/>
          <p:nvPr/>
        </p:nvGrpSpPr>
        <p:grpSpPr>
          <a:xfrm flipH="1" rot="-5400000">
            <a:off x="8461221" y="430598"/>
            <a:ext cx="668263" cy="217597"/>
            <a:chOff x="-668239" y="4338844"/>
            <a:chExt cx="298478" cy="97194"/>
          </a:xfrm>
        </p:grpSpPr>
        <p:sp>
          <p:nvSpPr>
            <p:cNvPr id="132" name="Google Shape;132;p5"/>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2" name="Shape 142"/>
        <p:cNvGrpSpPr/>
        <p:nvPr/>
      </p:nvGrpSpPr>
      <p:grpSpPr>
        <a:xfrm>
          <a:off x="0" y="0"/>
          <a:ext cx="0" cy="0"/>
          <a:chOff x="0" y="0"/>
          <a:chExt cx="0" cy="0"/>
        </a:xfrm>
      </p:grpSpPr>
      <p:sp>
        <p:nvSpPr>
          <p:cNvPr id="143" name="Google Shape;143;p6"/>
          <p:cNvSpPr/>
          <p:nvPr/>
        </p:nvSpPr>
        <p:spPr>
          <a:xfrm>
            <a:off x="8653450" y="397513"/>
            <a:ext cx="283800" cy="283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234775" y="4425750"/>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 name="Google Shape;145;p6"/>
          <p:cNvGrpSpPr/>
          <p:nvPr/>
        </p:nvGrpSpPr>
        <p:grpSpPr>
          <a:xfrm rot="-5400000">
            <a:off x="-154014" y="-44737"/>
            <a:ext cx="261114" cy="907153"/>
            <a:chOff x="337386" y="4188663"/>
            <a:chExt cx="261114" cy="907153"/>
          </a:xfrm>
        </p:grpSpPr>
        <p:sp>
          <p:nvSpPr>
            <p:cNvPr id="146" name="Google Shape;146;p6"/>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6"/>
          <p:cNvGrpSpPr/>
          <p:nvPr/>
        </p:nvGrpSpPr>
        <p:grpSpPr>
          <a:xfrm rot="-5400000">
            <a:off x="8461221" y="4495296"/>
            <a:ext cx="668263" cy="217597"/>
            <a:chOff x="-668239" y="4338844"/>
            <a:chExt cx="298478" cy="97194"/>
          </a:xfrm>
        </p:grpSpPr>
        <p:sp>
          <p:nvSpPr>
            <p:cNvPr id="153" name="Google Shape;153;p6"/>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 name="Google Shape;163;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4" name="Shape 164"/>
        <p:cNvGrpSpPr/>
        <p:nvPr/>
      </p:nvGrpSpPr>
      <p:grpSpPr>
        <a:xfrm>
          <a:off x="0" y="0"/>
          <a:ext cx="0" cy="0"/>
          <a:chOff x="0" y="0"/>
          <a:chExt cx="0" cy="0"/>
        </a:xfrm>
      </p:grpSpPr>
      <p:sp>
        <p:nvSpPr>
          <p:cNvPr id="165" name="Google Shape;165;p7"/>
          <p:cNvSpPr txBox="1"/>
          <p:nvPr>
            <p:ph idx="1" type="body"/>
          </p:nvPr>
        </p:nvSpPr>
        <p:spPr>
          <a:xfrm>
            <a:off x="720000" y="1923750"/>
            <a:ext cx="3684900" cy="21882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66" name="Google Shape;166;p7"/>
          <p:cNvSpPr txBox="1"/>
          <p:nvPr>
            <p:ph type="title"/>
          </p:nvPr>
        </p:nvSpPr>
        <p:spPr>
          <a:xfrm>
            <a:off x="720000" y="1096250"/>
            <a:ext cx="3684900" cy="57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7" name="Google Shape;167;p7"/>
          <p:cNvGrpSpPr/>
          <p:nvPr/>
        </p:nvGrpSpPr>
        <p:grpSpPr>
          <a:xfrm rot="5400000">
            <a:off x="582536" y="4386475"/>
            <a:ext cx="261114" cy="907153"/>
            <a:chOff x="337386" y="4188663"/>
            <a:chExt cx="261114" cy="907153"/>
          </a:xfrm>
        </p:grpSpPr>
        <p:sp>
          <p:nvSpPr>
            <p:cNvPr id="168" name="Google Shape;168;p7"/>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7"/>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7"/>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7"/>
          <p:cNvGrpSpPr/>
          <p:nvPr/>
        </p:nvGrpSpPr>
        <p:grpSpPr>
          <a:xfrm>
            <a:off x="3903746" y="361071"/>
            <a:ext cx="668263" cy="356672"/>
            <a:chOff x="6613421" y="4558496"/>
            <a:chExt cx="668263" cy="356672"/>
          </a:xfrm>
        </p:grpSpPr>
        <p:grpSp>
          <p:nvGrpSpPr>
            <p:cNvPr id="175" name="Google Shape;175;p7"/>
            <p:cNvGrpSpPr/>
            <p:nvPr/>
          </p:nvGrpSpPr>
          <p:grpSpPr>
            <a:xfrm>
              <a:off x="6613421" y="4697571"/>
              <a:ext cx="668263" cy="217597"/>
              <a:chOff x="-668239" y="4338844"/>
              <a:chExt cx="298478" cy="97194"/>
            </a:xfrm>
          </p:grpSpPr>
          <p:sp>
            <p:nvSpPr>
              <p:cNvPr id="176" name="Google Shape;176;p7"/>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7"/>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7"/>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7"/>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7"/>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7"/>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7"/>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7"/>
            <p:cNvGrpSpPr/>
            <p:nvPr/>
          </p:nvGrpSpPr>
          <p:grpSpPr>
            <a:xfrm>
              <a:off x="6613421" y="4558496"/>
              <a:ext cx="668263" cy="217597"/>
              <a:chOff x="-668239" y="4338844"/>
              <a:chExt cx="298478" cy="97194"/>
            </a:xfrm>
          </p:grpSpPr>
          <p:sp>
            <p:nvSpPr>
              <p:cNvPr id="187" name="Google Shape;187;p7"/>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7"/>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7" name="Google Shape;197;p7"/>
          <p:cNvSpPr/>
          <p:nvPr/>
        </p:nvSpPr>
        <p:spPr>
          <a:xfrm>
            <a:off x="419701" y="392700"/>
            <a:ext cx="293400" cy="29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a:off x="8430900" y="4401750"/>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a:off x="8430898" y="433500"/>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0" name="Shape 200"/>
        <p:cNvGrpSpPr/>
        <p:nvPr/>
      </p:nvGrpSpPr>
      <p:grpSpPr>
        <a:xfrm>
          <a:off x="0" y="0"/>
          <a:ext cx="0" cy="0"/>
          <a:chOff x="0" y="0"/>
          <a:chExt cx="0" cy="0"/>
        </a:xfrm>
      </p:grpSpPr>
      <p:grpSp>
        <p:nvGrpSpPr>
          <p:cNvPr id="201" name="Google Shape;201;p8"/>
          <p:cNvGrpSpPr/>
          <p:nvPr/>
        </p:nvGrpSpPr>
        <p:grpSpPr>
          <a:xfrm>
            <a:off x="332345" y="173890"/>
            <a:ext cx="8479311" cy="4795729"/>
            <a:chOff x="545450" y="1062300"/>
            <a:chExt cx="6621875" cy="3745200"/>
          </a:xfrm>
        </p:grpSpPr>
        <p:sp>
          <p:nvSpPr>
            <p:cNvPr id="202" name="Google Shape;202;p8"/>
            <p:cNvSpPr/>
            <p:nvPr/>
          </p:nvSpPr>
          <p:spPr>
            <a:xfrm>
              <a:off x="649375" y="1062300"/>
              <a:ext cx="6418925" cy="3367375"/>
            </a:xfrm>
            <a:custGeom>
              <a:rect b="b" l="l" r="r" t="t"/>
              <a:pathLst>
                <a:path extrusionOk="0" fill="none" h="134695" w="256757">
                  <a:moveTo>
                    <a:pt x="1321" y="91248"/>
                  </a:moveTo>
                  <a:cubicBezTo>
                    <a:pt x="1" y="80970"/>
                    <a:pt x="340" y="64769"/>
                    <a:pt x="35651" y="37345"/>
                  </a:cubicBezTo>
                  <a:cubicBezTo>
                    <a:pt x="70979" y="9903"/>
                    <a:pt x="99741" y="750"/>
                    <a:pt x="130484" y="375"/>
                  </a:cubicBezTo>
                  <a:cubicBezTo>
                    <a:pt x="161227" y="0"/>
                    <a:pt x="200499" y="24373"/>
                    <a:pt x="225336" y="55241"/>
                  </a:cubicBezTo>
                  <a:cubicBezTo>
                    <a:pt x="250208" y="86109"/>
                    <a:pt x="256757" y="99063"/>
                    <a:pt x="242358" y="110874"/>
                  </a:cubicBezTo>
                  <a:cubicBezTo>
                    <a:pt x="227959" y="122686"/>
                    <a:pt x="185457" y="134123"/>
                    <a:pt x="101062" y="132589"/>
                  </a:cubicBezTo>
                  <a:cubicBezTo>
                    <a:pt x="45785" y="134694"/>
                    <a:pt x="5104" y="108912"/>
                    <a:pt x="1321" y="91248"/>
                  </a:cubicBezTo>
                  <a:close/>
                </a:path>
              </a:pathLst>
            </a:custGeom>
            <a:noFill/>
            <a:ln cap="flat" cmpd="sng" w="19050">
              <a:solidFill>
                <a:srgbClr val="E6C23E"/>
              </a:solidFill>
              <a:prstDash val="dash"/>
              <a:miter lim="17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5095775" y="1242500"/>
              <a:ext cx="2071550" cy="1682600"/>
            </a:xfrm>
            <a:custGeom>
              <a:rect b="b" l="l" r="r" t="t"/>
              <a:pathLst>
                <a:path extrusionOk="0" h="67304" w="82862">
                  <a:moveTo>
                    <a:pt x="0" y="1"/>
                  </a:moveTo>
                  <a:cubicBezTo>
                    <a:pt x="21019" y="10938"/>
                    <a:pt x="41538" y="27835"/>
                    <a:pt x="56990" y="47016"/>
                  </a:cubicBezTo>
                  <a:cubicBezTo>
                    <a:pt x="63199" y="54724"/>
                    <a:pt x="68373" y="61415"/>
                    <a:pt x="72459" y="67303"/>
                  </a:cubicBezTo>
                  <a:cubicBezTo>
                    <a:pt x="82862" y="44964"/>
                    <a:pt x="77955" y="28317"/>
                    <a:pt x="65929" y="18450"/>
                  </a:cubicBezTo>
                  <a:cubicBezTo>
                    <a:pt x="55794" y="10135"/>
                    <a:pt x="36881" y="3337"/>
                    <a:pt x="0"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2646425" y="4418500"/>
              <a:ext cx="2837000" cy="389000"/>
            </a:xfrm>
            <a:custGeom>
              <a:rect b="b" l="l" r="r" t="t"/>
              <a:pathLst>
                <a:path extrusionOk="0" h="15560" w="113480">
                  <a:moveTo>
                    <a:pt x="113480" y="0"/>
                  </a:moveTo>
                  <a:lnTo>
                    <a:pt x="113480" y="0"/>
                  </a:lnTo>
                  <a:cubicBezTo>
                    <a:pt x="92961" y="2926"/>
                    <a:pt x="67142" y="4729"/>
                    <a:pt x="35240" y="4729"/>
                  </a:cubicBezTo>
                  <a:cubicBezTo>
                    <a:pt x="29994" y="4729"/>
                    <a:pt x="24588" y="4675"/>
                    <a:pt x="19003" y="4568"/>
                  </a:cubicBezTo>
                  <a:cubicBezTo>
                    <a:pt x="16683" y="4657"/>
                    <a:pt x="14382" y="4711"/>
                    <a:pt x="12098" y="4711"/>
                  </a:cubicBezTo>
                  <a:cubicBezTo>
                    <a:pt x="7976" y="4711"/>
                    <a:pt x="3944" y="4568"/>
                    <a:pt x="0" y="4300"/>
                  </a:cubicBezTo>
                  <a:lnTo>
                    <a:pt x="0" y="4300"/>
                  </a:lnTo>
                  <a:cubicBezTo>
                    <a:pt x="16951" y="12187"/>
                    <a:pt x="32849" y="15523"/>
                    <a:pt x="51209" y="15559"/>
                  </a:cubicBezTo>
                  <a:lnTo>
                    <a:pt x="51459" y="15559"/>
                  </a:lnTo>
                  <a:cubicBezTo>
                    <a:pt x="75154" y="15559"/>
                    <a:pt x="95530" y="10135"/>
                    <a:pt x="11348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545450" y="1230025"/>
              <a:ext cx="1922575" cy="1418500"/>
            </a:xfrm>
            <a:custGeom>
              <a:rect b="b" l="l" r="r" t="t"/>
              <a:pathLst>
                <a:path extrusionOk="0" h="56740" w="76903">
                  <a:moveTo>
                    <a:pt x="76902" y="0"/>
                  </a:moveTo>
                  <a:lnTo>
                    <a:pt x="76902" y="0"/>
                  </a:lnTo>
                  <a:cubicBezTo>
                    <a:pt x="33170" y="1160"/>
                    <a:pt x="22839" y="8386"/>
                    <a:pt x="22839" y="8386"/>
                  </a:cubicBezTo>
                  <a:cubicBezTo>
                    <a:pt x="18289" y="10474"/>
                    <a:pt x="14703" y="13204"/>
                    <a:pt x="11902" y="16076"/>
                  </a:cubicBezTo>
                  <a:cubicBezTo>
                    <a:pt x="11795" y="16166"/>
                    <a:pt x="11670" y="16255"/>
                    <a:pt x="11563" y="16344"/>
                  </a:cubicBezTo>
                  <a:cubicBezTo>
                    <a:pt x="8779" y="19181"/>
                    <a:pt x="6602" y="22500"/>
                    <a:pt x="4925" y="26033"/>
                  </a:cubicBezTo>
                  <a:cubicBezTo>
                    <a:pt x="3194" y="29601"/>
                    <a:pt x="2606" y="32153"/>
                    <a:pt x="2606" y="32153"/>
                  </a:cubicBezTo>
                  <a:lnTo>
                    <a:pt x="2623" y="32153"/>
                  </a:lnTo>
                  <a:cubicBezTo>
                    <a:pt x="1" y="41038"/>
                    <a:pt x="179" y="50370"/>
                    <a:pt x="2284" y="56740"/>
                  </a:cubicBezTo>
                  <a:cubicBezTo>
                    <a:pt x="7941" y="48639"/>
                    <a:pt x="17040" y="39147"/>
                    <a:pt x="31475" y="27924"/>
                  </a:cubicBezTo>
                  <a:cubicBezTo>
                    <a:pt x="47658" y="15363"/>
                    <a:pt x="62557" y="6316"/>
                    <a:pt x="7690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8"/>
          <p:cNvGrpSpPr/>
          <p:nvPr/>
        </p:nvGrpSpPr>
        <p:grpSpPr>
          <a:xfrm rot="-5400000">
            <a:off x="8320018" y="-117756"/>
            <a:ext cx="261114" cy="907153"/>
            <a:chOff x="337386" y="4188663"/>
            <a:chExt cx="261114" cy="907153"/>
          </a:xfrm>
        </p:grpSpPr>
        <p:sp>
          <p:nvSpPr>
            <p:cNvPr id="207" name="Google Shape;207;p8"/>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8"/>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 name="Google Shape;213;p8"/>
          <p:cNvSpPr/>
          <p:nvPr/>
        </p:nvSpPr>
        <p:spPr>
          <a:xfrm rot="10800000">
            <a:off x="8308967" y="4423647"/>
            <a:ext cx="360900" cy="360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
          <p:cNvSpPr/>
          <p:nvPr/>
        </p:nvSpPr>
        <p:spPr>
          <a:xfrm rot="10800000">
            <a:off x="238267" y="409347"/>
            <a:ext cx="260100" cy="2601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 name="Google Shape;215;p8"/>
          <p:cNvGrpSpPr/>
          <p:nvPr/>
        </p:nvGrpSpPr>
        <p:grpSpPr>
          <a:xfrm rot="5400000">
            <a:off x="34183" y="4495303"/>
            <a:ext cx="668263" cy="217597"/>
            <a:chOff x="-668239" y="4338844"/>
            <a:chExt cx="298478" cy="97194"/>
          </a:xfrm>
        </p:grpSpPr>
        <p:sp>
          <p:nvSpPr>
            <p:cNvPr id="216" name="Google Shape;216;p8"/>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8"/>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8"/>
          <p:cNvSpPr txBox="1"/>
          <p:nvPr>
            <p:ph type="title"/>
          </p:nvPr>
        </p:nvSpPr>
        <p:spPr>
          <a:xfrm>
            <a:off x="1796100" y="1360400"/>
            <a:ext cx="55518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27" name="Shape 227"/>
        <p:cNvGrpSpPr/>
        <p:nvPr/>
      </p:nvGrpSpPr>
      <p:grpSpPr>
        <a:xfrm>
          <a:off x="0" y="0"/>
          <a:ext cx="0" cy="0"/>
          <a:chOff x="0" y="0"/>
          <a:chExt cx="0" cy="0"/>
        </a:xfrm>
      </p:grpSpPr>
      <p:sp>
        <p:nvSpPr>
          <p:cNvPr id="228" name="Google Shape;228;p9"/>
          <p:cNvSpPr txBox="1"/>
          <p:nvPr>
            <p:ph type="title"/>
          </p:nvPr>
        </p:nvSpPr>
        <p:spPr>
          <a:xfrm>
            <a:off x="713100" y="1567950"/>
            <a:ext cx="3659700" cy="841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9" name="Google Shape;229;p9"/>
          <p:cNvSpPr txBox="1"/>
          <p:nvPr>
            <p:ph idx="1" type="subTitle"/>
          </p:nvPr>
        </p:nvSpPr>
        <p:spPr>
          <a:xfrm>
            <a:off x="713100" y="2409750"/>
            <a:ext cx="3659700" cy="1165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0" name="Google Shape;230;p9"/>
          <p:cNvSpPr/>
          <p:nvPr/>
        </p:nvSpPr>
        <p:spPr>
          <a:xfrm>
            <a:off x="4369650" y="4522725"/>
            <a:ext cx="283800" cy="283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 name="Google Shape;231;p9"/>
          <p:cNvGrpSpPr/>
          <p:nvPr/>
        </p:nvGrpSpPr>
        <p:grpSpPr>
          <a:xfrm rot="-5400000">
            <a:off x="378971" y="4495296"/>
            <a:ext cx="668263" cy="217597"/>
            <a:chOff x="-668239" y="4338844"/>
            <a:chExt cx="298478" cy="97194"/>
          </a:xfrm>
        </p:grpSpPr>
        <p:sp>
          <p:nvSpPr>
            <p:cNvPr id="232" name="Google Shape;232;p9"/>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9"/>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9"/>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9"/>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9"/>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9"/>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9"/>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9"/>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9"/>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9"/>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 name="Google Shape;242;p9"/>
          <p:cNvGrpSpPr/>
          <p:nvPr/>
        </p:nvGrpSpPr>
        <p:grpSpPr>
          <a:xfrm>
            <a:off x="3903746" y="361071"/>
            <a:ext cx="668263" cy="356672"/>
            <a:chOff x="6613421" y="4558496"/>
            <a:chExt cx="668263" cy="356672"/>
          </a:xfrm>
        </p:grpSpPr>
        <p:grpSp>
          <p:nvGrpSpPr>
            <p:cNvPr id="243" name="Google Shape;243;p9"/>
            <p:cNvGrpSpPr/>
            <p:nvPr/>
          </p:nvGrpSpPr>
          <p:grpSpPr>
            <a:xfrm>
              <a:off x="6613421" y="4697571"/>
              <a:ext cx="668263" cy="217597"/>
              <a:chOff x="-668239" y="4338844"/>
              <a:chExt cx="298478" cy="97194"/>
            </a:xfrm>
          </p:grpSpPr>
          <p:sp>
            <p:nvSpPr>
              <p:cNvPr id="244" name="Google Shape;244;p9"/>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9"/>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9"/>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9"/>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9"/>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9"/>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9"/>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9"/>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9"/>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9"/>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9"/>
            <p:cNvGrpSpPr/>
            <p:nvPr/>
          </p:nvGrpSpPr>
          <p:grpSpPr>
            <a:xfrm>
              <a:off x="6613421" y="4558496"/>
              <a:ext cx="668263" cy="217597"/>
              <a:chOff x="-668239" y="4338844"/>
              <a:chExt cx="298478" cy="97194"/>
            </a:xfrm>
          </p:grpSpPr>
          <p:sp>
            <p:nvSpPr>
              <p:cNvPr id="255" name="Google Shape;255;p9"/>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9"/>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9"/>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9"/>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9"/>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9"/>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9"/>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9"/>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5" name="Google Shape;265;p9"/>
          <p:cNvSpPr/>
          <p:nvPr/>
        </p:nvSpPr>
        <p:spPr>
          <a:xfrm>
            <a:off x="356400" y="650325"/>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9"/>
          <p:cNvSpPr/>
          <p:nvPr/>
        </p:nvSpPr>
        <p:spPr>
          <a:xfrm>
            <a:off x="8505075" y="321800"/>
            <a:ext cx="217500" cy="217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9"/>
          <p:cNvSpPr/>
          <p:nvPr/>
        </p:nvSpPr>
        <p:spPr>
          <a:xfrm>
            <a:off x="8601075" y="3742225"/>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8" name="Shape 268"/>
        <p:cNvGrpSpPr/>
        <p:nvPr/>
      </p:nvGrpSpPr>
      <p:grpSpPr>
        <a:xfrm>
          <a:off x="0" y="0"/>
          <a:ext cx="0" cy="0"/>
          <a:chOff x="0" y="0"/>
          <a:chExt cx="0" cy="0"/>
        </a:xfrm>
      </p:grpSpPr>
      <p:sp>
        <p:nvSpPr>
          <p:cNvPr id="269" name="Google Shape;269;p10"/>
          <p:cNvSpPr txBox="1"/>
          <p:nvPr>
            <p:ph type="title"/>
          </p:nvPr>
        </p:nvSpPr>
        <p:spPr>
          <a:xfrm>
            <a:off x="2103900" y="3377575"/>
            <a:ext cx="4936200" cy="1029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3500"/>
              <a:buNone/>
              <a:defRPr>
                <a:solidFill>
                  <a:schemeClr val="accent1"/>
                </a:solidFill>
              </a:defRPr>
            </a:lvl1pPr>
            <a:lvl2pPr lvl="1" rtl="0" algn="ctr">
              <a:spcBef>
                <a:spcPts val="0"/>
              </a:spcBef>
              <a:spcAft>
                <a:spcPts val="0"/>
              </a:spcAft>
              <a:buClr>
                <a:schemeClr val="accent1"/>
              </a:buClr>
              <a:buSzPts val="3500"/>
              <a:buNone/>
              <a:defRPr>
                <a:solidFill>
                  <a:schemeClr val="accent1"/>
                </a:solidFill>
              </a:defRPr>
            </a:lvl2pPr>
            <a:lvl3pPr lvl="2" rtl="0" algn="ctr">
              <a:spcBef>
                <a:spcPts val="0"/>
              </a:spcBef>
              <a:spcAft>
                <a:spcPts val="0"/>
              </a:spcAft>
              <a:buClr>
                <a:schemeClr val="accent1"/>
              </a:buClr>
              <a:buSzPts val="3500"/>
              <a:buNone/>
              <a:defRPr>
                <a:solidFill>
                  <a:schemeClr val="accent1"/>
                </a:solidFill>
              </a:defRPr>
            </a:lvl3pPr>
            <a:lvl4pPr lvl="3" rtl="0" algn="ctr">
              <a:spcBef>
                <a:spcPts val="0"/>
              </a:spcBef>
              <a:spcAft>
                <a:spcPts val="0"/>
              </a:spcAft>
              <a:buClr>
                <a:schemeClr val="accent1"/>
              </a:buClr>
              <a:buSzPts val="3500"/>
              <a:buNone/>
              <a:defRPr>
                <a:solidFill>
                  <a:schemeClr val="accent1"/>
                </a:solidFill>
              </a:defRPr>
            </a:lvl4pPr>
            <a:lvl5pPr lvl="4" rtl="0" algn="ctr">
              <a:spcBef>
                <a:spcPts val="0"/>
              </a:spcBef>
              <a:spcAft>
                <a:spcPts val="0"/>
              </a:spcAft>
              <a:buClr>
                <a:schemeClr val="accent1"/>
              </a:buClr>
              <a:buSzPts val="3500"/>
              <a:buNone/>
              <a:defRPr>
                <a:solidFill>
                  <a:schemeClr val="accent1"/>
                </a:solidFill>
              </a:defRPr>
            </a:lvl5pPr>
            <a:lvl6pPr lvl="5" rtl="0" algn="ctr">
              <a:spcBef>
                <a:spcPts val="0"/>
              </a:spcBef>
              <a:spcAft>
                <a:spcPts val="0"/>
              </a:spcAft>
              <a:buClr>
                <a:schemeClr val="accent1"/>
              </a:buClr>
              <a:buSzPts val="3500"/>
              <a:buNone/>
              <a:defRPr>
                <a:solidFill>
                  <a:schemeClr val="accent1"/>
                </a:solidFill>
              </a:defRPr>
            </a:lvl6pPr>
            <a:lvl7pPr lvl="6" rtl="0" algn="ctr">
              <a:spcBef>
                <a:spcPts val="0"/>
              </a:spcBef>
              <a:spcAft>
                <a:spcPts val="0"/>
              </a:spcAft>
              <a:buClr>
                <a:schemeClr val="accent1"/>
              </a:buClr>
              <a:buSzPts val="3500"/>
              <a:buNone/>
              <a:defRPr>
                <a:solidFill>
                  <a:schemeClr val="accent1"/>
                </a:solidFill>
              </a:defRPr>
            </a:lvl7pPr>
            <a:lvl8pPr lvl="7" rtl="0" algn="ctr">
              <a:spcBef>
                <a:spcPts val="0"/>
              </a:spcBef>
              <a:spcAft>
                <a:spcPts val="0"/>
              </a:spcAft>
              <a:buClr>
                <a:schemeClr val="accent1"/>
              </a:buClr>
              <a:buSzPts val="3500"/>
              <a:buNone/>
              <a:defRPr>
                <a:solidFill>
                  <a:schemeClr val="accent1"/>
                </a:solidFill>
              </a:defRPr>
            </a:lvl8pPr>
            <a:lvl9pPr lvl="8" rtl="0" algn="ctr">
              <a:spcBef>
                <a:spcPts val="0"/>
              </a:spcBef>
              <a:spcAft>
                <a:spcPts val="0"/>
              </a:spcAft>
              <a:buClr>
                <a:schemeClr val="accent1"/>
              </a:buClr>
              <a:buSzPts val="3500"/>
              <a:buNone/>
              <a:defRPr>
                <a:solidFill>
                  <a:schemeClr val="accent1"/>
                </a:solidFill>
              </a:defRPr>
            </a:lvl9pPr>
          </a:lstStyle>
          <a:p/>
        </p:txBody>
      </p:sp>
      <p:grpSp>
        <p:nvGrpSpPr>
          <p:cNvPr id="270" name="Google Shape;270;p10"/>
          <p:cNvGrpSpPr/>
          <p:nvPr/>
        </p:nvGrpSpPr>
        <p:grpSpPr>
          <a:xfrm flipH="1" rot="-5400000">
            <a:off x="8320018" y="4386475"/>
            <a:ext cx="261114" cy="907153"/>
            <a:chOff x="337386" y="4188663"/>
            <a:chExt cx="261114" cy="907153"/>
          </a:xfrm>
        </p:grpSpPr>
        <p:sp>
          <p:nvSpPr>
            <p:cNvPr id="271" name="Google Shape;271;p10"/>
            <p:cNvSpPr/>
            <p:nvPr/>
          </p:nvSpPr>
          <p:spPr>
            <a:xfrm rot="5400000">
              <a:off x="529199" y="4188663"/>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0"/>
            <p:cNvSpPr/>
            <p:nvPr/>
          </p:nvSpPr>
          <p:spPr>
            <a:xfrm rot="5400000">
              <a:off x="529199" y="4467931"/>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p:nvPr/>
          </p:nvSpPr>
          <p:spPr>
            <a:xfrm rot="5400000">
              <a:off x="529199" y="4747244"/>
              <a:ext cx="69300" cy="69300"/>
            </a:xfrm>
            <a:prstGeom prst="ellipse">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0"/>
            <p:cNvSpPr/>
            <p:nvPr/>
          </p:nvSpPr>
          <p:spPr>
            <a:xfrm rot="5400000">
              <a:off x="337386" y="4467957"/>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0"/>
            <p:cNvSpPr/>
            <p:nvPr/>
          </p:nvSpPr>
          <p:spPr>
            <a:xfrm rot="5400000">
              <a:off x="337386" y="4747220"/>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rot="5400000">
              <a:off x="337386" y="5026516"/>
              <a:ext cx="69300" cy="69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p:nvPr/>
        </p:nvSpPr>
        <p:spPr>
          <a:xfrm flipH="1">
            <a:off x="8308967" y="358950"/>
            <a:ext cx="360900" cy="360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flipH="1">
            <a:off x="279192" y="4474050"/>
            <a:ext cx="260100" cy="2601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10"/>
          <p:cNvGrpSpPr/>
          <p:nvPr/>
        </p:nvGrpSpPr>
        <p:grpSpPr>
          <a:xfrm flipH="1" rot="5400000">
            <a:off x="34183" y="430596"/>
            <a:ext cx="668263" cy="217597"/>
            <a:chOff x="-668239" y="4338844"/>
            <a:chExt cx="298478" cy="97194"/>
          </a:xfrm>
        </p:grpSpPr>
        <p:sp>
          <p:nvSpPr>
            <p:cNvPr id="280" name="Google Shape;280;p10"/>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0"/>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0"/>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0"/>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0"/>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0"/>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45025"/>
            <a:ext cx="77178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ctr" bIns="91425" lIns="91425" spcFirstLastPara="1" rIns="91425" wrap="square" tIns="91425">
            <a:noAutofit/>
          </a:bodyPr>
          <a:lstStyle>
            <a:lvl1pPr indent="-317500" lvl="0" marL="457200">
              <a:lnSpc>
                <a:spcPct val="115000"/>
              </a:lnSpc>
              <a:spcBef>
                <a:spcPts val="0"/>
              </a:spcBef>
              <a:spcAft>
                <a:spcPts val="0"/>
              </a:spcAft>
              <a:buClr>
                <a:schemeClr val="lt2"/>
              </a:buClr>
              <a:buSzPts val="1400"/>
              <a:buFont typeface="Cambay"/>
              <a:buChar char="●"/>
              <a:defRPr>
                <a:solidFill>
                  <a:schemeClr val="lt2"/>
                </a:solidFill>
                <a:latin typeface="Cambay"/>
                <a:ea typeface="Cambay"/>
                <a:cs typeface="Cambay"/>
                <a:sym typeface="Cambay"/>
              </a:defRPr>
            </a:lvl1pPr>
            <a:lvl2pPr indent="-317500" lvl="1" marL="914400">
              <a:lnSpc>
                <a:spcPct val="115000"/>
              </a:lnSpc>
              <a:spcBef>
                <a:spcPts val="1600"/>
              </a:spcBef>
              <a:spcAft>
                <a:spcPts val="0"/>
              </a:spcAft>
              <a:buClr>
                <a:schemeClr val="lt2"/>
              </a:buClr>
              <a:buSzPts val="1400"/>
              <a:buFont typeface="Cambay"/>
              <a:buChar char="○"/>
              <a:defRPr>
                <a:solidFill>
                  <a:schemeClr val="lt2"/>
                </a:solidFill>
                <a:latin typeface="Cambay"/>
                <a:ea typeface="Cambay"/>
                <a:cs typeface="Cambay"/>
                <a:sym typeface="Cambay"/>
              </a:defRPr>
            </a:lvl2pPr>
            <a:lvl3pPr indent="-317500" lvl="2" marL="1371600">
              <a:lnSpc>
                <a:spcPct val="115000"/>
              </a:lnSpc>
              <a:spcBef>
                <a:spcPts val="1600"/>
              </a:spcBef>
              <a:spcAft>
                <a:spcPts val="0"/>
              </a:spcAft>
              <a:buClr>
                <a:schemeClr val="lt2"/>
              </a:buClr>
              <a:buSzPts val="1400"/>
              <a:buFont typeface="Cambay"/>
              <a:buChar char="■"/>
              <a:defRPr>
                <a:solidFill>
                  <a:schemeClr val="lt2"/>
                </a:solidFill>
                <a:latin typeface="Cambay"/>
                <a:ea typeface="Cambay"/>
                <a:cs typeface="Cambay"/>
                <a:sym typeface="Cambay"/>
              </a:defRPr>
            </a:lvl3pPr>
            <a:lvl4pPr indent="-317500" lvl="3" marL="1828800">
              <a:lnSpc>
                <a:spcPct val="115000"/>
              </a:lnSpc>
              <a:spcBef>
                <a:spcPts val="1600"/>
              </a:spcBef>
              <a:spcAft>
                <a:spcPts val="0"/>
              </a:spcAft>
              <a:buClr>
                <a:schemeClr val="lt2"/>
              </a:buClr>
              <a:buSzPts val="1400"/>
              <a:buFont typeface="Cambay"/>
              <a:buChar char="●"/>
              <a:defRPr>
                <a:solidFill>
                  <a:schemeClr val="lt2"/>
                </a:solidFill>
                <a:latin typeface="Cambay"/>
                <a:ea typeface="Cambay"/>
                <a:cs typeface="Cambay"/>
                <a:sym typeface="Cambay"/>
              </a:defRPr>
            </a:lvl4pPr>
            <a:lvl5pPr indent="-317500" lvl="4" marL="2286000">
              <a:lnSpc>
                <a:spcPct val="115000"/>
              </a:lnSpc>
              <a:spcBef>
                <a:spcPts val="1600"/>
              </a:spcBef>
              <a:spcAft>
                <a:spcPts val="0"/>
              </a:spcAft>
              <a:buClr>
                <a:schemeClr val="lt2"/>
              </a:buClr>
              <a:buSzPts val="1400"/>
              <a:buFont typeface="Cambay"/>
              <a:buChar char="○"/>
              <a:defRPr>
                <a:solidFill>
                  <a:schemeClr val="lt2"/>
                </a:solidFill>
                <a:latin typeface="Cambay"/>
                <a:ea typeface="Cambay"/>
                <a:cs typeface="Cambay"/>
                <a:sym typeface="Cambay"/>
              </a:defRPr>
            </a:lvl5pPr>
            <a:lvl6pPr indent="-317500" lvl="5" marL="2743200">
              <a:lnSpc>
                <a:spcPct val="115000"/>
              </a:lnSpc>
              <a:spcBef>
                <a:spcPts val="1600"/>
              </a:spcBef>
              <a:spcAft>
                <a:spcPts val="0"/>
              </a:spcAft>
              <a:buClr>
                <a:schemeClr val="lt2"/>
              </a:buClr>
              <a:buSzPts val="1400"/>
              <a:buFont typeface="Cambay"/>
              <a:buChar char="■"/>
              <a:defRPr>
                <a:solidFill>
                  <a:schemeClr val="lt2"/>
                </a:solidFill>
                <a:latin typeface="Cambay"/>
                <a:ea typeface="Cambay"/>
                <a:cs typeface="Cambay"/>
                <a:sym typeface="Cambay"/>
              </a:defRPr>
            </a:lvl6pPr>
            <a:lvl7pPr indent="-317500" lvl="6" marL="3200400">
              <a:lnSpc>
                <a:spcPct val="115000"/>
              </a:lnSpc>
              <a:spcBef>
                <a:spcPts val="1600"/>
              </a:spcBef>
              <a:spcAft>
                <a:spcPts val="0"/>
              </a:spcAft>
              <a:buClr>
                <a:schemeClr val="lt2"/>
              </a:buClr>
              <a:buSzPts val="1400"/>
              <a:buFont typeface="Cambay"/>
              <a:buChar char="●"/>
              <a:defRPr>
                <a:solidFill>
                  <a:schemeClr val="lt2"/>
                </a:solidFill>
                <a:latin typeface="Cambay"/>
                <a:ea typeface="Cambay"/>
                <a:cs typeface="Cambay"/>
                <a:sym typeface="Cambay"/>
              </a:defRPr>
            </a:lvl7pPr>
            <a:lvl8pPr indent="-317500" lvl="7" marL="3657600">
              <a:lnSpc>
                <a:spcPct val="115000"/>
              </a:lnSpc>
              <a:spcBef>
                <a:spcPts val="1600"/>
              </a:spcBef>
              <a:spcAft>
                <a:spcPts val="0"/>
              </a:spcAft>
              <a:buClr>
                <a:schemeClr val="lt2"/>
              </a:buClr>
              <a:buSzPts val="1400"/>
              <a:buFont typeface="Cambay"/>
              <a:buChar char="○"/>
              <a:defRPr>
                <a:solidFill>
                  <a:schemeClr val="lt2"/>
                </a:solidFill>
                <a:latin typeface="Cambay"/>
                <a:ea typeface="Cambay"/>
                <a:cs typeface="Cambay"/>
                <a:sym typeface="Cambay"/>
              </a:defRPr>
            </a:lvl8pPr>
            <a:lvl9pPr indent="-317500" lvl="8" marL="4114800">
              <a:lnSpc>
                <a:spcPct val="115000"/>
              </a:lnSpc>
              <a:spcBef>
                <a:spcPts val="1600"/>
              </a:spcBef>
              <a:spcAft>
                <a:spcPts val="1600"/>
              </a:spcAft>
              <a:buClr>
                <a:schemeClr val="lt2"/>
              </a:buClr>
              <a:buSzPts val="1400"/>
              <a:buFont typeface="Cambay"/>
              <a:buChar char="■"/>
              <a:defRPr>
                <a:solidFill>
                  <a:schemeClr val="lt2"/>
                </a:solidFill>
                <a:latin typeface="Cambay"/>
                <a:ea typeface="Cambay"/>
                <a:cs typeface="Cambay"/>
                <a:sym typeface="Cambay"/>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4.png"/><Relationship Id="rId6" Type="http://schemas.openxmlformats.org/officeDocument/2006/relationships/hyperlink" Target="https://shorturl.at/gFwr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sp>
        <p:nvSpPr>
          <p:cNvPr id="819" name="Google Shape;819;p27"/>
          <p:cNvSpPr txBox="1"/>
          <p:nvPr>
            <p:ph idx="1" type="subTitle"/>
          </p:nvPr>
        </p:nvSpPr>
        <p:spPr>
          <a:xfrm>
            <a:off x="4717500" y="2412550"/>
            <a:ext cx="4029300" cy="158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400"/>
              <a:t>By:</a:t>
            </a:r>
            <a:endParaRPr b="1" sz="1400"/>
          </a:p>
          <a:p>
            <a:pPr indent="0" lvl="0" marL="0" rtl="0" algn="ctr">
              <a:spcBef>
                <a:spcPts val="0"/>
              </a:spcBef>
              <a:spcAft>
                <a:spcPts val="0"/>
              </a:spcAft>
              <a:buNone/>
            </a:pPr>
            <a:r>
              <a:rPr b="1" lang="en" sz="1400"/>
              <a:t>Srihari Nair</a:t>
            </a:r>
            <a:endParaRPr sz="1400"/>
          </a:p>
        </p:txBody>
      </p:sp>
      <p:sp>
        <p:nvSpPr>
          <p:cNvPr id="820" name="Google Shape;820;p27"/>
          <p:cNvSpPr txBox="1"/>
          <p:nvPr>
            <p:ph type="ctrTitle"/>
          </p:nvPr>
        </p:nvSpPr>
        <p:spPr>
          <a:xfrm>
            <a:off x="4419600" y="1112150"/>
            <a:ext cx="4625100" cy="244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300"/>
              <a:t>Let’s reform</a:t>
            </a:r>
            <a:endParaRPr sz="3300"/>
          </a:p>
          <a:p>
            <a:pPr indent="0" lvl="0" marL="0" rtl="0" algn="ctr">
              <a:spcBef>
                <a:spcPts val="0"/>
              </a:spcBef>
              <a:spcAft>
                <a:spcPts val="0"/>
              </a:spcAft>
              <a:buNone/>
            </a:pPr>
            <a:r>
              <a:rPr lang="en"/>
              <a:t>INSTACART</a:t>
            </a:r>
            <a:endParaRPr sz="3000">
              <a:solidFill>
                <a:schemeClr val="accent1"/>
              </a:solidFill>
            </a:endParaRPr>
          </a:p>
        </p:txBody>
      </p:sp>
      <p:grpSp>
        <p:nvGrpSpPr>
          <p:cNvPr id="821" name="Google Shape;821;p27"/>
          <p:cNvGrpSpPr/>
          <p:nvPr/>
        </p:nvGrpSpPr>
        <p:grpSpPr>
          <a:xfrm>
            <a:off x="76193" y="648163"/>
            <a:ext cx="4184309" cy="3973407"/>
            <a:chOff x="238125" y="1235375"/>
            <a:chExt cx="3265675" cy="3101075"/>
          </a:xfrm>
        </p:grpSpPr>
        <p:sp>
          <p:nvSpPr>
            <p:cNvPr id="822" name="Google Shape;822;p27"/>
            <p:cNvSpPr/>
            <p:nvPr/>
          </p:nvSpPr>
          <p:spPr>
            <a:xfrm>
              <a:off x="238125" y="1235375"/>
              <a:ext cx="3265675" cy="3101075"/>
            </a:xfrm>
            <a:custGeom>
              <a:rect b="b" l="l" r="r" t="t"/>
              <a:pathLst>
                <a:path extrusionOk="0" h="124043" w="130627">
                  <a:moveTo>
                    <a:pt x="71513" y="4586"/>
                  </a:moveTo>
                  <a:cubicBezTo>
                    <a:pt x="85930" y="4586"/>
                    <a:pt x="104219" y="24177"/>
                    <a:pt x="115834" y="48943"/>
                  </a:cubicBezTo>
                  <a:cubicBezTo>
                    <a:pt x="127539" y="73887"/>
                    <a:pt x="130626" y="84360"/>
                    <a:pt x="123846" y="93906"/>
                  </a:cubicBezTo>
                  <a:cubicBezTo>
                    <a:pt x="117476" y="102881"/>
                    <a:pt x="99419" y="111570"/>
                    <a:pt x="64305" y="111570"/>
                  </a:cubicBezTo>
                  <a:cubicBezTo>
                    <a:pt x="62057" y="111570"/>
                    <a:pt x="59719" y="111535"/>
                    <a:pt x="57328" y="111463"/>
                  </a:cubicBezTo>
                  <a:cubicBezTo>
                    <a:pt x="56311" y="111517"/>
                    <a:pt x="55330" y="111552"/>
                    <a:pt x="54349" y="111552"/>
                  </a:cubicBezTo>
                  <a:cubicBezTo>
                    <a:pt x="29851" y="111552"/>
                    <a:pt x="12062" y="91765"/>
                    <a:pt x="10367" y="78044"/>
                  </a:cubicBezTo>
                  <a:cubicBezTo>
                    <a:pt x="9742" y="69729"/>
                    <a:pt x="9903" y="56633"/>
                    <a:pt x="26514" y="34472"/>
                  </a:cubicBezTo>
                  <a:cubicBezTo>
                    <a:pt x="43144" y="12294"/>
                    <a:pt x="56704" y="4907"/>
                    <a:pt x="71174" y="4586"/>
                  </a:cubicBezTo>
                  <a:close/>
                  <a:moveTo>
                    <a:pt x="0" y="0"/>
                  </a:moveTo>
                  <a:lnTo>
                    <a:pt x="0" y="124042"/>
                  </a:lnTo>
                  <a:lnTo>
                    <a:pt x="130555" y="124042"/>
                  </a:lnTo>
                  <a:lnTo>
                    <a:pt x="1305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7"/>
            <p:cNvSpPr/>
            <p:nvPr/>
          </p:nvSpPr>
          <p:spPr>
            <a:xfrm>
              <a:off x="607000" y="1457500"/>
              <a:ext cx="2762525" cy="2488200"/>
            </a:xfrm>
            <a:custGeom>
              <a:rect b="b" l="l" r="r" t="t"/>
              <a:pathLst>
                <a:path extrusionOk="0" fill="none" h="99528" w="110501">
                  <a:moveTo>
                    <a:pt x="572" y="67428"/>
                  </a:moveTo>
                  <a:cubicBezTo>
                    <a:pt x="1" y="59827"/>
                    <a:pt x="144" y="47855"/>
                    <a:pt x="15346" y="27586"/>
                  </a:cubicBezTo>
                  <a:cubicBezTo>
                    <a:pt x="30547" y="7316"/>
                    <a:pt x="42930" y="554"/>
                    <a:pt x="56170" y="286"/>
                  </a:cubicBezTo>
                  <a:cubicBezTo>
                    <a:pt x="69391" y="1"/>
                    <a:pt x="86288" y="18022"/>
                    <a:pt x="96994" y="40825"/>
                  </a:cubicBezTo>
                  <a:cubicBezTo>
                    <a:pt x="107681" y="63628"/>
                    <a:pt x="110500" y="73191"/>
                    <a:pt x="104309" y="81916"/>
                  </a:cubicBezTo>
                  <a:cubicBezTo>
                    <a:pt x="98118" y="90641"/>
                    <a:pt x="79829" y="99099"/>
                    <a:pt x="43501" y="97975"/>
                  </a:cubicBezTo>
                  <a:cubicBezTo>
                    <a:pt x="19717" y="99527"/>
                    <a:pt x="2196" y="80471"/>
                    <a:pt x="572" y="67428"/>
                  </a:cubicBezTo>
                  <a:close/>
                </a:path>
              </a:pathLst>
            </a:custGeom>
            <a:noFill/>
            <a:ln cap="flat" cmpd="sng" w="19050">
              <a:solidFill>
                <a:schemeClr val="accent1"/>
              </a:solidFill>
              <a:prstDash val="dash"/>
              <a:miter lim="17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7"/>
            <p:cNvSpPr/>
            <p:nvPr/>
          </p:nvSpPr>
          <p:spPr>
            <a:xfrm>
              <a:off x="549475" y="1581525"/>
              <a:ext cx="840400" cy="1047825"/>
            </a:xfrm>
            <a:custGeom>
              <a:rect b="b" l="l" r="r" t="t"/>
              <a:pathLst>
                <a:path extrusionOk="0"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7"/>
            <p:cNvSpPr/>
            <p:nvPr/>
          </p:nvSpPr>
          <p:spPr>
            <a:xfrm>
              <a:off x="549475" y="1581525"/>
              <a:ext cx="840400" cy="1047825"/>
            </a:xfrm>
            <a:custGeom>
              <a:rect b="b" l="l" r="r" t="t"/>
              <a:pathLst>
                <a:path extrusionOk="0" fill="none"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7"/>
            <p:cNvSpPr/>
            <p:nvPr/>
          </p:nvSpPr>
          <p:spPr>
            <a:xfrm>
              <a:off x="2520625" y="1590450"/>
              <a:ext cx="891725" cy="1243200"/>
            </a:xfrm>
            <a:custGeom>
              <a:rect b="b" l="l" r="r" t="t"/>
              <a:pathLst>
                <a:path extrusionOk="0" h="49728" w="35669">
                  <a:moveTo>
                    <a:pt x="1" y="0"/>
                  </a:move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7"/>
            <p:cNvSpPr/>
            <p:nvPr/>
          </p:nvSpPr>
          <p:spPr>
            <a:xfrm>
              <a:off x="2520625" y="1590450"/>
              <a:ext cx="891725" cy="1243200"/>
            </a:xfrm>
            <a:custGeom>
              <a:rect b="b" l="l" r="r" t="t"/>
              <a:pathLst>
                <a:path extrusionOk="0" fill="none" h="49728" w="35669">
                  <a:moveTo>
                    <a:pt x="1" y="0"/>
                  </a:moveTo>
                  <a:lnTo>
                    <a:pt x="1" y="0"/>
                  </a:ln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7"/>
            <p:cNvSpPr/>
            <p:nvPr/>
          </p:nvSpPr>
          <p:spPr>
            <a:xfrm>
              <a:off x="1347633" y="3937625"/>
              <a:ext cx="1221350" cy="286850"/>
            </a:xfrm>
            <a:custGeom>
              <a:rect b="b" l="l" r="r" t="t"/>
              <a:pathLst>
                <a:path extrusionOk="0" h="11474" w="48854">
                  <a:moveTo>
                    <a:pt x="48854" y="1"/>
                  </a:move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lnTo>
                    <a:pt x="1" y="3159"/>
                  </a:lnTo>
                  <a:cubicBezTo>
                    <a:pt x="7298" y="8994"/>
                    <a:pt x="14132" y="11456"/>
                    <a:pt x="22036" y="11474"/>
                  </a:cubicBezTo>
                  <a:lnTo>
                    <a:pt x="22143" y="11474"/>
                  </a:lnTo>
                  <a:cubicBezTo>
                    <a:pt x="32349" y="11474"/>
                    <a:pt x="41128" y="7477"/>
                    <a:pt x="48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7"/>
            <p:cNvSpPr/>
            <p:nvPr/>
          </p:nvSpPr>
          <p:spPr>
            <a:xfrm>
              <a:off x="1347633" y="3937625"/>
              <a:ext cx="1221350" cy="286850"/>
            </a:xfrm>
            <a:custGeom>
              <a:rect b="b" l="l" r="r" t="t"/>
              <a:pathLst>
                <a:path extrusionOk="0" fill="none" h="11474" w="48854">
                  <a:moveTo>
                    <a:pt x="48854" y="1"/>
                  </a:moveTo>
                  <a:lnTo>
                    <a:pt x="48854" y="1"/>
                  </a:ln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cubicBezTo>
                    <a:pt x="7298" y="8994"/>
                    <a:pt x="14132" y="11456"/>
                    <a:pt x="22036" y="11474"/>
                  </a:cubicBezTo>
                  <a:lnTo>
                    <a:pt x="22143" y="11474"/>
                  </a:lnTo>
                  <a:cubicBezTo>
                    <a:pt x="32349" y="11474"/>
                    <a:pt x="41128" y="7477"/>
                    <a:pt x="48854" y="1"/>
                  </a:cubicBezTo>
                  <a:close/>
                </a:path>
              </a:pathLst>
            </a:custGeom>
            <a:solidFill>
              <a:schemeClr val="dk2"/>
            </a:solid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30" name="Google Shape;830;p27"/>
          <p:cNvPicPr preferRelativeResize="0"/>
          <p:nvPr/>
        </p:nvPicPr>
        <p:blipFill>
          <a:blip r:embed="rId3">
            <a:alphaModFix/>
          </a:blip>
          <a:stretch>
            <a:fillRect/>
          </a:stretch>
        </p:blipFill>
        <p:spPr>
          <a:xfrm rot="2">
            <a:off x="1133176" y="1215313"/>
            <a:ext cx="2375150" cy="27128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 name="Shape 1065"/>
        <p:cNvGrpSpPr/>
        <p:nvPr/>
      </p:nvGrpSpPr>
      <p:grpSpPr>
        <a:xfrm>
          <a:off x="0" y="0"/>
          <a:ext cx="0" cy="0"/>
          <a:chOff x="0" y="0"/>
          <a:chExt cx="0" cy="0"/>
        </a:xfrm>
      </p:grpSpPr>
      <p:sp>
        <p:nvSpPr>
          <p:cNvPr id="1066" name="Google Shape;1066;p3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FEATURES WE </a:t>
            </a:r>
            <a:r>
              <a:rPr lang="en"/>
              <a:t>DEVELOPED</a:t>
            </a:r>
            <a:endParaRPr/>
          </a:p>
        </p:txBody>
      </p:sp>
      <p:sp>
        <p:nvSpPr>
          <p:cNvPr id="1067" name="Google Shape;1067;p36"/>
          <p:cNvSpPr txBox="1"/>
          <p:nvPr>
            <p:ph idx="2" type="title"/>
          </p:nvPr>
        </p:nvSpPr>
        <p:spPr>
          <a:xfrm>
            <a:off x="1225975" y="2049049"/>
            <a:ext cx="27426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Meal Kits</a:t>
            </a:r>
            <a:endParaRPr/>
          </a:p>
        </p:txBody>
      </p:sp>
      <p:sp>
        <p:nvSpPr>
          <p:cNvPr id="1068" name="Google Shape;1068;p36"/>
          <p:cNvSpPr txBox="1"/>
          <p:nvPr>
            <p:ph idx="4" type="subTitle"/>
          </p:nvPr>
        </p:nvSpPr>
        <p:spPr>
          <a:xfrm>
            <a:off x="663475" y="2478550"/>
            <a:ext cx="3867600" cy="203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compete with Uber Eats and DoorDash, we're launching meal kits with pre-measured ingredients and simple recipes for convenient, high-quality home cooking.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Customize your order size.</a:t>
            </a:r>
            <a:endParaRPr/>
          </a:p>
          <a:p>
            <a:pPr indent="0" lvl="0" marL="0" rtl="0" algn="l">
              <a:spcBef>
                <a:spcPts val="0"/>
              </a:spcBef>
              <a:spcAft>
                <a:spcPts val="0"/>
              </a:spcAft>
              <a:buNone/>
            </a:pPr>
            <a:r>
              <a:rPr lang="en"/>
              <a:t>- Swap Ingredients to your taste.</a:t>
            </a:r>
            <a:endParaRPr/>
          </a:p>
          <a:p>
            <a:pPr indent="0" lvl="0" marL="0" rtl="0" algn="l">
              <a:spcBef>
                <a:spcPts val="0"/>
              </a:spcBef>
              <a:spcAft>
                <a:spcPts val="0"/>
              </a:spcAft>
              <a:buNone/>
            </a:pPr>
            <a:r>
              <a:rPr lang="en"/>
              <a:t>- Ingredients sourced from trusted suppliers.</a:t>
            </a:r>
            <a:endParaRPr/>
          </a:p>
          <a:p>
            <a:pPr indent="0" lvl="0" marL="0" rtl="0" algn="l">
              <a:spcBef>
                <a:spcPts val="0"/>
              </a:spcBef>
              <a:spcAft>
                <a:spcPts val="0"/>
              </a:spcAft>
              <a:buNone/>
            </a:pPr>
            <a:r>
              <a:rPr lang="en"/>
              <a:t>- Eco-Friendly Packaging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69" name="Google Shape;1069;p36"/>
          <p:cNvSpPr/>
          <p:nvPr/>
        </p:nvSpPr>
        <p:spPr>
          <a:xfrm>
            <a:off x="4163850" y="1145850"/>
            <a:ext cx="816300" cy="816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6"/>
          <p:cNvSpPr txBox="1"/>
          <p:nvPr/>
        </p:nvSpPr>
        <p:spPr>
          <a:xfrm>
            <a:off x="5080225" y="2384300"/>
            <a:ext cx="3429000" cy="221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Cambay"/>
                <a:ea typeface="Cambay"/>
                <a:cs typeface="Cambay"/>
                <a:sym typeface="Cambay"/>
              </a:rPr>
              <a:t>This feature boosts customer satisfaction and loyalty with convenient, customizable, high-quality meal solutions.</a:t>
            </a:r>
            <a:endParaRPr sz="1300">
              <a:solidFill>
                <a:schemeClr val="lt2"/>
              </a:solidFill>
              <a:latin typeface="Cambay"/>
              <a:ea typeface="Cambay"/>
              <a:cs typeface="Cambay"/>
              <a:sym typeface="Cambay"/>
            </a:endParaRPr>
          </a:p>
          <a:p>
            <a:pPr indent="0" lvl="0" marL="0" rtl="0" algn="l">
              <a:spcBef>
                <a:spcPts val="0"/>
              </a:spcBef>
              <a:spcAft>
                <a:spcPts val="0"/>
              </a:spcAft>
              <a:buNone/>
            </a:pPr>
            <a:r>
              <a:t/>
            </a:r>
            <a:endParaRPr sz="1300">
              <a:solidFill>
                <a:schemeClr val="lt2"/>
              </a:solidFill>
              <a:latin typeface="Cambay"/>
              <a:ea typeface="Cambay"/>
              <a:cs typeface="Cambay"/>
              <a:sym typeface="Cambay"/>
            </a:endParaRPr>
          </a:p>
          <a:p>
            <a:pPr indent="0" lvl="0" marL="0" rtl="0" algn="l">
              <a:spcBef>
                <a:spcPts val="0"/>
              </a:spcBef>
              <a:spcAft>
                <a:spcPts val="0"/>
              </a:spcAft>
              <a:buNone/>
            </a:pPr>
            <a:r>
              <a:rPr lang="en" sz="1300">
                <a:solidFill>
                  <a:schemeClr val="lt2"/>
                </a:solidFill>
                <a:latin typeface="Cambay"/>
                <a:ea typeface="Cambay"/>
                <a:cs typeface="Cambay"/>
                <a:sym typeface="Cambay"/>
              </a:rPr>
              <a:t>If meal kits lead to a 10% increase in orders with an average value of $200 and 1 million active users, this could add </a:t>
            </a:r>
            <a:r>
              <a:rPr b="1" lang="en" sz="1300">
                <a:solidFill>
                  <a:schemeClr val="lt2"/>
                </a:solidFill>
                <a:latin typeface="Cambay"/>
                <a:ea typeface="Cambay"/>
                <a:cs typeface="Cambay"/>
                <a:sym typeface="Cambay"/>
              </a:rPr>
              <a:t>$20 million</a:t>
            </a:r>
            <a:r>
              <a:rPr lang="en" sz="1300">
                <a:solidFill>
                  <a:schemeClr val="lt2"/>
                </a:solidFill>
                <a:latin typeface="Cambay"/>
                <a:ea typeface="Cambay"/>
                <a:cs typeface="Cambay"/>
                <a:sym typeface="Cambay"/>
              </a:rPr>
              <a:t> in annual revenue.</a:t>
            </a:r>
            <a:endParaRPr sz="1300">
              <a:solidFill>
                <a:schemeClr val="lt2"/>
              </a:solidFill>
              <a:latin typeface="Cambay"/>
              <a:ea typeface="Cambay"/>
              <a:cs typeface="Cambay"/>
              <a:sym typeface="Cambay"/>
            </a:endParaRPr>
          </a:p>
          <a:p>
            <a:pPr indent="0" lvl="0" marL="0" rtl="0" algn="l">
              <a:spcBef>
                <a:spcPts val="0"/>
              </a:spcBef>
              <a:spcAft>
                <a:spcPts val="0"/>
              </a:spcAft>
              <a:buNone/>
            </a:pPr>
            <a:r>
              <a:t/>
            </a:r>
            <a:endParaRPr sz="1300">
              <a:solidFill>
                <a:schemeClr val="lt2"/>
              </a:solidFill>
              <a:latin typeface="Cambay"/>
              <a:ea typeface="Cambay"/>
              <a:cs typeface="Cambay"/>
              <a:sym typeface="Cambay"/>
            </a:endParaRPr>
          </a:p>
        </p:txBody>
      </p:sp>
      <p:sp>
        <p:nvSpPr>
          <p:cNvPr id="1071" name="Google Shape;1071;p36"/>
          <p:cNvSpPr txBox="1"/>
          <p:nvPr>
            <p:ph idx="2" type="title"/>
          </p:nvPr>
        </p:nvSpPr>
        <p:spPr>
          <a:xfrm>
            <a:off x="5340775" y="1972849"/>
            <a:ext cx="27426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Benefits</a:t>
            </a:r>
            <a:endParaRPr/>
          </a:p>
        </p:txBody>
      </p:sp>
      <p:pic>
        <p:nvPicPr>
          <p:cNvPr id="1072" name="Google Shape;1072;p36"/>
          <p:cNvPicPr preferRelativeResize="0"/>
          <p:nvPr/>
        </p:nvPicPr>
        <p:blipFill>
          <a:blip r:embed="rId3">
            <a:alphaModFix/>
          </a:blip>
          <a:stretch>
            <a:fillRect/>
          </a:stretch>
        </p:blipFill>
        <p:spPr>
          <a:xfrm>
            <a:off x="4313425" y="1295426"/>
            <a:ext cx="517150" cy="517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6" name="Shape 1076"/>
        <p:cNvGrpSpPr/>
        <p:nvPr/>
      </p:nvGrpSpPr>
      <p:grpSpPr>
        <a:xfrm>
          <a:off x="0" y="0"/>
          <a:ext cx="0" cy="0"/>
          <a:chOff x="0" y="0"/>
          <a:chExt cx="0" cy="0"/>
        </a:xfrm>
      </p:grpSpPr>
      <p:sp>
        <p:nvSpPr>
          <p:cNvPr id="1077" name="Google Shape;1077;p3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FEATURES WE DEVELOPED</a:t>
            </a:r>
            <a:endParaRPr/>
          </a:p>
        </p:txBody>
      </p:sp>
      <p:sp>
        <p:nvSpPr>
          <p:cNvPr id="1078" name="Google Shape;1078;p37"/>
          <p:cNvSpPr txBox="1"/>
          <p:nvPr>
            <p:ph idx="3" type="title"/>
          </p:nvPr>
        </p:nvSpPr>
        <p:spPr>
          <a:xfrm>
            <a:off x="1013000" y="2048949"/>
            <a:ext cx="27426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Personalization</a:t>
            </a:r>
            <a:endParaRPr/>
          </a:p>
        </p:txBody>
      </p:sp>
      <p:sp>
        <p:nvSpPr>
          <p:cNvPr id="1079" name="Google Shape;1079;p37"/>
          <p:cNvSpPr txBox="1"/>
          <p:nvPr>
            <p:ph idx="1" type="subTitle"/>
          </p:nvPr>
        </p:nvSpPr>
        <p:spPr>
          <a:xfrm>
            <a:off x="720000" y="2478550"/>
            <a:ext cx="3471000" cy="22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Personalize your Instacart experience by adding preferences to declutter your app screen. Choose from:</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 Who you shop for</a:t>
            </a:r>
            <a:endParaRPr/>
          </a:p>
          <a:p>
            <a:pPr indent="0" lvl="0" marL="0" rtl="0" algn="ctr">
              <a:spcBef>
                <a:spcPts val="0"/>
              </a:spcBef>
              <a:spcAft>
                <a:spcPts val="0"/>
              </a:spcAft>
              <a:buNone/>
            </a:pPr>
            <a:r>
              <a:rPr lang="en"/>
              <a:t>- What you shop for</a:t>
            </a:r>
            <a:endParaRPr/>
          </a:p>
          <a:p>
            <a:pPr indent="0" lvl="0" marL="0" rtl="0" algn="ctr">
              <a:spcBef>
                <a:spcPts val="0"/>
              </a:spcBef>
              <a:spcAft>
                <a:spcPts val="0"/>
              </a:spcAft>
              <a:buNone/>
            </a:pPr>
            <a:r>
              <a:rPr lang="en"/>
              <a:t>- How often you shop</a:t>
            </a:r>
            <a:endParaRPr/>
          </a:p>
          <a:p>
            <a:pPr indent="0" lvl="0" marL="0" rtl="0" algn="l">
              <a:spcBef>
                <a:spcPts val="0"/>
              </a:spcBef>
              <a:spcAft>
                <a:spcPts val="0"/>
              </a:spcAft>
              <a:buNone/>
            </a:pPr>
            <a:r>
              <a:t/>
            </a:r>
            <a:endParaRPr/>
          </a:p>
          <a:p>
            <a:pPr indent="0" lvl="0" marL="0" rtl="0" algn="ctr">
              <a:spcBef>
                <a:spcPts val="0"/>
              </a:spcBef>
              <a:spcAft>
                <a:spcPts val="0"/>
              </a:spcAft>
              <a:buNone/>
            </a:pPr>
            <a:r>
              <a:rPr lang="en"/>
              <a:t>Enhance your shopping with a streamlined, tailored app experience.</a:t>
            </a:r>
            <a:endParaRPr/>
          </a:p>
          <a:p>
            <a:pPr indent="0" lvl="0" marL="0" rtl="0" algn="ctr">
              <a:spcBef>
                <a:spcPts val="0"/>
              </a:spcBef>
              <a:spcAft>
                <a:spcPts val="0"/>
              </a:spcAft>
              <a:buNone/>
            </a:pPr>
            <a:r>
              <a:t/>
            </a:r>
            <a:endParaRPr/>
          </a:p>
        </p:txBody>
      </p:sp>
      <p:grpSp>
        <p:nvGrpSpPr>
          <p:cNvPr id="1080" name="Google Shape;1080;p37"/>
          <p:cNvGrpSpPr/>
          <p:nvPr/>
        </p:nvGrpSpPr>
        <p:grpSpPr>
          <a:xfrm>
            <a:off x="4430402" y="1334515"/>
            <a:ext cx="283196" cy="481898"/>
            <a:chOff x="4464600" y="1656450"/>
            <a:chExt cx="214575" cy="373825"/>
          </a:xfrm>
        </p:grpSpPr>
        <p:sp>
          <p:nvSpPr>
            <p:cNvPr id="1081" name="Google Shape;1081;p37"/>
            <p:cNvSpPr/>
            <p:nvPr/>
          </p:nvSpPr>
          <p:spPr>
            <a:xfrm>
              <a:off x="4510650" y="1916500"/>
              <a:ext cx="110975" cy="113775"/>
            </a:xfrm>
            <a:custGeom>
              <a:rect b="b" l="l" r="r" t="t"/>
              <a:pathLst>
                <a:path extrusionOk="0" h="4551" w="4439">
                  <a:moveTo>
                    <a:pt x="1441" y="1"/>
                  </a:moveTo>
                  <a:cubicBezTo>
                    <a:pt x="1441" y="394"/>
                    <a:pt x="1477" y="1089"/>
                    <a:pt x="924" y="1767"/>
                  </a:cubicBezTo>
                  <a:cubicBezTo>
                    <a:pt x="1" y="2868"/>
                    <a:pt x="808" y="4551"/>
                    <a:pt x="2239" y="4551"/>
                  </a:cubicBezTo>
                  <a:cubicBezTo>
                    <a:pt x="2247" y="4551"/>
                    <a:pt x="2254" y="4551"/>
                    <a:pt x="2262" y="4551"/>
                  </a:cubicBezTo>
                  <a:cubicBezTo>
                    <a:pt x="3689" y="4533"/>
                    <a:pt x="4439" y="2874"/>
                    <a:pt x="3564" y="1785"/>
                  </a:cubicBezTo>
                  <a:cubicBezTo>
                    <a:pt x="3083" y="1179"/>
                    <a:pt x="3011" y="661"/>
                    <a:pt x="30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7"/>
            <p:cNvSpPr/>
            <p:nvPr/>
          </p:nvSpPr>
          <p:spPr>
            <a:xfrm>
              <a:off x="4464600" y="1656450"/>
              <a:ext cx="214575" cy="238225"/>
            </a:xfrm>
            <a:custGeom>
              <a:rect b="b" l="l" r="r" t="t"/>
              <a:pathLst>
                <a:path extrusionOk="0" h="9529" w="8583">
                  <a:moveTo>
                    <a:pt x="3533" y="1"/>
                  </a:moveTo>
                  <a:lnTo>
                    <a:pt x="1891" y="393"/>
                  </a:lnTo>
                  <a:cubicBezTo>
                    <a:pt x="1891" y="393"/>
                    <a:pt x="2248" y="1731"/>
                    <a:pt x="2534" y="3712"/>
                  </a:cubicBezTo>
                  <a:cubicBezTo>
                    <a:pt x="2177" y="3123"/>
                    <a:pt x="1749" y="2534"/>
                    <a:pt x="1267" y="1963"/>
                  </a:cubicBezTo>
                  <a:lnTo>
                    <a:pt x="0" y="2963"/>
                  </a:lnTo>
                  <a:cubicBezTo>
                    <a:pt x="0" y="2963"/>
                    <a:pt x="2391" y="5675"/>
                    <a:pt x="3194" y="9529"/>
                  </a:cubicBezTo>
                  <a:lnTo>
                    <a:pt x="4889" y="9529"/>
                  </a:lnTo>
                  <a:cubicBezTo>
                    <a:pt x="4889" y="9529"/>
                    <a:pt x="5728" y="5443"/>
                    <a:pt x="8582" y="2499"/>
                  </a:cubicBezTo>
                  <a:lnTo>
                    <a:pt x="7369" y="1428"/>
                  </a:lnTo>
                  <a:cubicBezTo>
                    <a:pt x="6477" y="2356"/>
                    <a:pt x="5763" y="3355"/>
                    <a:pt x="5192" y="4301"/>
                  </a:cubicBezTo>
                  <a:cubicBezTo>
                    <a:pt x="5674" y="2160"/>
                    <a:pt x="6227" y="732"/>
                    <a:pt x="6227" y="732"/>
                  </a:cubicBezTo>
                  <a:lnTo>
                    <a:pt x="4568" y="108"/>
                  </a:lnTo>
                  <a:cubicBezTo>
                    <a:pt x="4354" y="768"/>
                    <a:pt x="4157" y="1392"/>
                    <a:pt x="3979" y="1999"/>
                  </a:cubicBezTo>
                  <a:cubicBezTo>
                    <a:pt x="3854" y="1357"/>
                    <a:pt x="3711" y="697"/>
                    <a:pt x="35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7"/>
            <p:cNvSpPr/>
            <p:nvPr/>
          </p:nvSpPr>
          <p:spPr>
            <a:xfrm>
              <a:off x="4608225" y="1981650"/>
              <a:ext cx="25" cy="25"/>
            </a:xfrm>
            <a:custGeom>
              <a:rect b="b" l="l" r="r" t="t"/>
              <a:pathLst>
                <a:path extrusionOk="0" h="1" w="1">
                  <a:moveTo>
                    <a:pt x="0" y="0"/>
                  </a:moveTo>
                  <a:lnTo>
                    <a:pt x="0" y="0"/>
                  </a:lnTo>
                  <a:cubicBezTo>
                    <a:pt x="0"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7"/>
            <p:cNvSpPr/>
            <p:nvPr/>
          </p:nvSpPr>
          <p:spPr>
            <a:xfrm>
              <a:off x="4607775" y="1990125"/>
              <a:ext cx="25" cy="25"/>
            </a:xfrm>
            <a:custGeom>
              <a:rect b="b" l="l" r="r" t="t"/>
              <a:pathLst>
                <a:path extrusionOk="0" h="1" w="1">
                  <a:moveTo>
                    <a:pt x="1" y="0"/>
                  </a:moveTo>
                  <a:cubicBezTo>
                    <a:pt x="1" y="0"/>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7"/>
            <p:cNvSpPr/>
            <p:nvPr/>
          </p:nvSpPr>
          <p:spPr>
            <a:xfrm>
              <a:off x="4607775" y="1981650"/>
              <a:ext cx="475" cy="6250"/>
            </a:xfrm>
            <a:custGeom>
              <a:rect b="b" l="l" r="r" t="t"/>
              <a:pathLst>
                <a:path extrusionOk="0" h="250" w="19">
                  <a:moveTo>
                    <a:pt x="18" y="0"/>
                  </a:moveTo>
                  <a:cubicBezTo>
                    <a:pt x="1" y="107"/>
                    <a:pt x="1" y="196"/>
                    <a:pt x="1" y="250"/>
                  </a:cubicBezTo>
                  <a:cubicBezTo>
                    <a:pt x="1" y="143"/>
                    <a:pt x="18"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7"/>
            <p:cNvSpPr/>
            <p:nvPr/>
          </p:nvSpPr>
          <p:spPr>
            <a:xfrm>
              <a:off x="4607775" y="1987875"/>
              <a:ext cx="25" cy="2275"/>
            </a:xfrm>
            <a:custGeom>
              <a:rect b="b" l="l" r="r" t="t"/>
              <a:pathLst>
                <a:path extrusionOk="0" h="91" w="1">
                  <a:moveTo>
                    <a:pt x="1" y="1"/>
                  </a:moveTo>
                  <a:cubicBezTo>
                    <a:pt x="1" y="54"/>
                    <a:pt x="1" y="90"/>
                    <a:pt x="1" y="90"/>
                  </a:cubicBezTo>
                  <a:cubicBezTo>
                    <a:pt x="1" y="90"/>
                    <a:pt x="1" y="5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 name="Google Shape;1087;p37"/>
          <p:cNvSpPr txBox="1"/>
          <p:nvPr>
            <p:ph idx="2" type="title"/>
          </p:nvPr>
        </p:nvSpPr>
        <p:spPr>
          <a:xfrm>
            <a:off x="5297800" y="2048949"/>
            <a:ext cx="27426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Benefits</a:t>
            </a:r>
            <a:endParaRPr/>
          </a:p>
        </p:txBody>
      </p:sp>
      <p:sp>
        <p:nvSpPr>
          <p:cNvPr id="1088" name="Google Shape;1088;p37"/>
          <p:cNvSpPr/>
          <p:nvPr/>
        </p:nvSpPr>
        <p:spPr>
          <a:xfrm>
            <a:off x="4163850" y="1145850"/>
            <a:ext cx="816300" cy="816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7"/>
          <p:cNvSpPr txBox="1"/>
          <p:nvPr/>
        </p:nvSpPr>
        <p:spPr>
          <a:xfrm>
            <a:off x="5001900" y="2404525"/>
            <a:ext cx="3429000" cy="28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Cambay"/>
                <a:ea typeface="Cambay"/>
                <a:cs typeface="Cambay"/>
                <a:sym typeface="Cambay"/>
              </a:rPr>
              <a:t>Streamlining the app interface based on user preferences boosts efficiency and user satisfaction, leading to higher engagement and repeat purchases. </a:t>
            </a:r>
            <a:endParaRPr sz="1300">
              <a:solidFill>
                <a:schemeClr val="lt2"/>
              </a:solidFill>
              <a:latin typeface="Cambay"/>
              <a:ea typeface="Cambay"/>
              <a:cs typeface="Cambay"/>
              <a:sym typeface="Cambay"/>
            </a:endParaRPr>
          </a:p>
          <a:p>
            <a:pPr indent="0" lvl="0" marL="0" rtl="0" algn="l">
              <a:spcBef>
                <a:spcPts val="0"/>
              </a:spcBef>
              <a:spcAft>
                <a:spcPts val="0"/>
              </a:spcAft>
              <a:buNone/>
            </a:pPr>
            <a:r>
              <a:t/>
            </a:r>
            <a:endParaRPr sz="1300">
              <a:solidFill>
                <a:schemeClr val="lt2"/>
              </a:solidFill>
              <a:latin typeface="Cambay"/>
              <a:ea typeface="Cambay"/>
              <a:cs typeface="Cambay"/>
              <a:sym typeface="Cambay"/>
            </a:endParaRPr>
          </a:p>
          <a:p>
            <a:pPr indent="0" lvl="0" marL="0" rtl="0" algn="l">
              <a:spcBef>
                <a:spcPts val="0"/>
              </a:spcBef>
              <a:spcAft>
                <a:spcPts val="0"/>
              </a:spcAft>
              <a:buNone/>
            </a:pPr>
            <a:r>
              <a:rPr lang="en" sz="1300">
                <a:solidFill>
                  <a:schemeClr val="lt2"/>
                </a:solidFill>
                <a:latin typeface="Cambay"/>
                <a:ea typeface="Cambay"/>
                <a:cs typeface="Cambay"/>
                <a:sym typeface="Cambay"/>
              </a:rPr>
              <a:t>A 5% increase in customer retention, with each of Instacart's 1 million active users spending $500 annually, could generate an additional </a:t>
            </a:r>
            <a:r>
              <a:rPr b="1" lang="en" sz="1300">
                <a:solidFill>
                  <a:schemeClr val="lt2"/>
                </a:solidFill>
                <a:latin typeface="Cambay"/>
                <a:ea typeface="Cambay"/>
                <a:cs typeface="Cambay"/>
                <a:sym typeface="Cambay"/>
              </a:rPr>
              <a:t>$25 million </a:t>
            </a:r>
            <a:r>
              <a:rPr lang="en" sz="1300">
                <a:solidFill>
                  <a:schemeClr val="lt2"/>
                </a:solidFill>
                <a:latin typeface="Cambay"/>
                <a:ea typeface="Cambay"/>
                <a:cs typeface="Cambay"/>
                <a:sym typeface="Cambay"/>
              </a:rPr>
              <a:t>in annual revenue.</a:t>
            </a:r>
            <a:endParaRPr sz="1300">
              <a:solidFill>
                <a:schemeClr val="lt2"/>
              </a:solidFill>
              <a:latin typeface="Cambay"/>
              <a:ea typeface="Cambay"/>
              <a:cs typeface="Cambay"/>
              <a:sym typeface="Camb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 name="Shape 1093"/>
        <p:cNvGrpSpPr/>
        <p:nvPr/>
      </p:nvGrpSpPr>
      <p:grpSpPr>
        <a:xfrm>
          <a:off x="0" y="0"/>
          <a:ext cx="0" cy="0"/>
          <a:chOff x="0" y="0"/>
          <a:chExt cx="0" cy="0"/>
        </a:xfrm>
      </p:grpSpPr>
      <p:sp>
        <p:nvSpPr>
          <p:cNvPr id="1094" name="Google Shape;1094;p3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FEATURES WE DEVELOPED</a:t>
            </a:r>
            <a:endParaRPr/>
          </a:p>
        </p:txBody>
      </p:sp>
      <p:sp>
        <p:nvSpPr>
          <p:cNvPr id="1095" name="Google Shape;1095;p38"/>
          <p:cNvSpPr/>
          <p:nvPr/>
        </p:nvSpPr>
        <p:spPr>
          <a:xfrm>
            <a:off x="4163850" y="1110013"/>
            <a:ext cx="816300" cy="816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8"/>
          <p:cNvSpPr txBox="1"/>
          <p:nvPr>
            <p:ph idx="2" type="title"/>
          </p:nvPr>
        </p:nvSpPr>
        <p:spPr>
          <a:xfrm>
            <a:off x="1225975" y="2049049"/>
            <a:ext cx="27426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Sustainability</a:t>
            </a:r>
            <a:endParaRPr/>
          </a:p>
        </p:txBody>
      </p:sp>
      <p:sp>
        <p:nvSpPr>
          <p:cNvPr id="1097" name="Google Shape;1097;p38"/>
          <p:cNvSpPr txBox="1"/>
          <p:nvPr>
            <p:ph idx="4" type="subTitle"/>
          </p:nvPr>
        </p:nvSpPr>
        <p:spPr>
          <a:xfrm>
            <a:off x="663475" y="2478550"/>
            <a:ext cx="3867600" cy="203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Elevating eco-consciousness decision making for Instacart users</a:t>
            </a:r>
            <a:endParaRPr/>
          </a:p>
          <a:p>
            <a:pPr indent="0" lvl="0" marL="0" rtl="0" algn="ctr">
              <a:spcBef>
                <a:spcPts val="0"/>
              </a:spcBef>
              <a:spcAft>
                <a:spcPts val="0"/>
              </a:spcAft>
              <a:buNone/>
            </a:pPr>
            <a:r>
              <a:rPr lang="en"/>
              <a:t>- Detailed sustainability ratings for ingredients</a:t>
            </a:r>
            <a:endParaRPr/>
          </a:p>
          <a:p>
            <a:pPr indent="0" lvl="0" marL="0" rtl="0" algn="ctr">
              <a:spcBef>
                <a:spcPts val="0"/>
              </a:spcBef>
              <a:spcAft>
                <a:spcPts val="0"/>
              </a:spcAft>
              <a:buNone/>
            </a:pPr>
            <a:r>
              <a:rPr lang="en"/>
              <a:t>- Personalized sustainability scores for customers</a:t>
            </a:r>
            <a:endParaRPr/>
          </a:p>
          <a:p>
            <a:pPr indent="0" lvl="0" marL="0" rtl="0" algn="ctr">
              <a:spcBef>
                <a:spcPts val="0"/>
              </a:spcBef>
              <a:spcAft>
                <a:spcPts val="0"/>
              </a:spcAft>
              <a:buNone/>
            </a:pPr>
            <a:r>
              <a:rPr lang="en"/>
              <a:t>- Promotes eco-friendly products from brands like Whole Foods</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098" name="Google Shape;1098;p38"/>
          <p:cNvSpPr txBox="1"/>
          <p:nvPr/>
        </p:nvSpPr>
        <p:spPr>
          <a:xfrm>
            <a:off x="5196250" y="2478550"/>
            <a:ext cx="3429000" cy="28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Cambay"/>
                <a:ea typeface="Cambay"/>
                <a:cs typeface="Cambay"/>
                <a:sym typeface="Cambay"/>
              </a:rPr>
              <a:t>Providing sustainability ratings and personalized scores encourages eco-friendly shopping, attracting environmentally conscious consumers and boosting brand reputation. </a:t>
            </a:r>
            <a:endParaRPr sz="1300">
              <a:solidFill>
                <a:schemeClr val="lt2"/>
              </a:solidFill>
              <a:latin typeface="Cambay"/>
              <a:ea typeface="Cambay"/>
              <a:cs typeface="Cambay"/>
              <a:sym typeface="Cambay"/>
            </a:endParaRPr>
          </a:p>
          <a:p>
            <a:pPr indent="0" lvl="0" marL="0" rtl="0" algn="l">
              <a:spcBef>
                <a:spcPts val="0"/>
              </a:spcBef>
              <a:spcAft>
                <a:spcPts val="0"/>
              </a:spcAft>
              <a:buNone/>
            </a:pPr>
            <a:r>
              <a:t/>
            </a:r>
            <a:endParaRPr sz="1300">
              <a:solidFill>
                <a:schemeClr val="lt2"/>
              </a:solidFill>
              <a:latin typeface="Cambay"/>
              <a:ea typeface="Cambay"/>
              <a:cs typeface="Cambay"/>
              <a:sym typeface="Cambay"/>
            </a:endParaRPr>
          </a:p>
          <a:p>
            <a:pPr indent="0" lvl="0" marL="0" rtl="0" algn="l">
              <a:spcBef>
                <a:spcPts val="0"/>
              </a:spcBef>
              <a:spcAft>
                <a:spcPts val="0"/>
              </a:spcAft>
              <a:buNone/>
            </a:pPr>
            <a:r>
              <a:rPr lang="en" sz="1300">
                <a:solidFill>
                  <a:schemeClr val="lt2"/>
                </a:solidFill>
                <a:latin typeface="Cambay"/>
                <a:ea typeface="Cambay"/>
                <a:cs typeface="Cambay"/>
                <a:sym typeface="Cambay"/>
              </a:rPr>
              <a:t>If 20% of 1 million users increase their average spend by $50 annually, this could add </a:t>
            </a:r>
            <a:r>
              <a:rPr b="1" lang="en" sz="1300">
                <a:solidFill>
                  <a:schemeClr val="lt2"/>
                </a:solidFill>
                <a:latin typeface="Cambay"/>
                <a:ea typeface="Cambay"/>
                <a:cs typeface="Cambay"/>
                <a:sym typeface="Cambay"/>
              </a:rPr>
              <a:t>$10 million </a:t>
            </a:r>
            <a:r>
              <a:rPr lang="en" sz="1300">
                <a:solidFill>
                  <a:schemeClr val="lt2"/>
                </a:solidFill>
                <a:latin typeface="Cambay"/>
                <a:ea typeface="Cambay"/>
                <a:cs typeface="Cambay"/>
                <a:sym typeface="Cambay"/>
              </a:rPr>
              <a:t>in annual revenue.</a:t>
            </a:r>
            <a:endParaRPr sz="1300">
              <a:solidFill>
                <a:schemeClr val="lt2"/>
              </a:solidFill>
              <a:latin typeface="Cambay"/>
              <a:ea typeface="Cambay"/>
              <a:cs typeface="Cambay"/>
              <a:sym typeface="Cambay"/>
            </a:endParaRPr>
          </a:p>
        </p:txBody>
      </p:sp>
      <p:sp>
        <p:nvSpPr>
          <p:cNvPr id="1099" name="Google Shape;1099;p38"/>
          <p:cNvSpPr txBox="1"/>
          <p:nvPr>
            <p:ph idx="2" type="title"/>
          </p:nvPr>
        </p:nvSpPr>
        <p:spPr>
          <a:xfrm>
            <a:off x="5297800" y="2048949"/>
            <a:ext cx="27426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Benefits</a:t>
            </a:r>
            <a:endParaRPr/>
          </a:p>
        </p:txBody>
      </p:sp>
      <p:pic>
        <p:nvPicPr>
          <p:cNvPr id="1100" name="Google Shape;1100;p38"/>
          <p:cNvPicPr preferRelativeResize="0"/>
          <p:nvPr/>
        </p:nvPicPr>
        <p:blipFill>
          <a:blip r:embed="rId3">
            <a:alphaModFix/>
          </a:blip>
          <a:stretch>
            <a:fillRect/>
          </a:stretch>
        </p:blipFill>
        <p:spPr>
          <a:xfrm>
            <a:off x="4276975" y="1208550"/>
            <a:ext cx="590050" cy="619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4" name="Shape 1104"/>
        <p:cNvGrpSpPr/>
        <p:nvPr/>
      </p:nvGrpSpPr>
      <p:grpSpPr>
        <a:xfrm>
          <a:off x="0" y="0"/>
          <a:ext cx="0" cy="0"/>
          <a:chOff x="0" y="0"/>
          <a:chExt cx="0" cy="0"/>
        </a:xfrm>
      </p:grpSpPr>
      <p:sp>
        <p:nvSpPr>
          <p:cNvPr id="1105" name="Google Shape;1105;p39"/>
          <p:cNvSpPr txBox="1"/>
          <p:nvPr>
            <p:ph idx="1" type="subTitle"/>
          </p:nvPr>
        </p:nvSpPr>
        <p:spPr>
          <a:xfrm>
            <a:off x="708975" y="2518575"/>
            <a:ext cx="4018500" cy="22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Based on our experience with Zomato, a food delivery service in India, we've implemented standout notifications. These aren't your boring old alerts. Our notifications resonate with:</a:t>
            </a:r>
            <a:endParaRPr/>
          </a:p>
          <a:p>
            <a:pPr indent="0" lvl="0" marL="0" rtl="0" algn="ctr">
              <a:spcBef>
                <a:spcPts val="0"/>
              </a:spcBef>
              <a:spcAft>
                <a:spcPts val="0"/>
              </a:spcAft>
              <a:buNone/>
            </a:pPr>
            <a:r>
              <a:rPr lang="en"/>
              <a:t>- </a:t>
            </a:r>
            <a:r>
              <a:rPr lang="en"/>
              <a:t>Holidays </a:t>
            </a:r>
            <a:endParaRPr/>
          </a:p>
          <a:p>
            <a:pPr indent="0" lvl="0" marL="0" rtl="0" algn="ctr">
              <a:spcBef>
                <a:spcPts val="0"/>
              </a:spcBef>
              <a:spcAft>
                <a:spcPts val="0"/>
              </a:spcAft>
              <a:buNone/>
            </a:pPr>
            <a:r>
              <a:rPr lang="en"/>
              <a:t>- Festivals</a:t>
            </a:r>
            <a:endParaRPr/>
          </a:p>
          <a:p>
            <a:pPr indent="0" lvl="0" marL="0" rtl="0" algn="ctr">
              <a:spcBef>
                <a:spcPts val="0"/>
              </a:spcBef>
              <a:spcAft>
                <a:spcPts val="0"/>
              </a:spcAft>
              <a:buNone/>
            </a:pPr>
            <a:r>
              <a:rPr lang="en"/>
              <a:t>- Sporting Events and much more</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106" name="Google Shape;1106;p3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FEATURES WE DEVELOPED</a:t>
            </a:r>
            <a:endParaRPr/>
          </a:p>
        </p:txBody>
      </p:sp>
      <p:sp>
        <p:nvSpPr>
          <p:cNvPr id="1107" name="Google Shape;1107;p39"/>
          <p:cNvSpPr txBox="1"/>
          <p:nvPr>
            <p:ph idx="3" type="title"/>
          </p:nvPr>
        </p:nvSpPr>
        <p:spPr>
          <a:xfrm>
            <a:off x="1014375" y="2048950"/>
            <a:ext cx="34077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Quirky Notifications</a:t>
            </a:r>
            <a:endParaRPr/>
          </a:p>
        </p:txBody>
      </p:sp>
      <p:sp>
        <p:nvSpPr>
          <p:cNvPr id="1108" name="Google Shape;1108;p39"/>
          <p:cNvSpPr/>
          <p:nvPr/>
        </p:nvSpPr>
        <p:spPr>
          <a:xfrm>
            <a:off x="4366550" y="1125188"/>
            <a:ext cx="816300" cy="8163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09" name="Google Shape;1109;p39"/>
          <p:cNvPicPr preferRelativeResize="0"/>
          <p:nvPr/>
        </p:nvPicPr>
        <p:blipFill>
          <a:blip r:embed="rId3">
            <a:alphaModFix/>
          </a:blip>
          <a:stretch>
            <a:fillRect/>
          </a:stretch>
        </p:blipFill>
        <p:spPr>
          <a:xfrm>
            <a:off x="4573038" y="1269213"/>
            <a:ext cx="403325" cy="528275"/>
          </a:xfrm>
          <a:prstGeom prst="rect">
            <a:avLst/>
          </a:prstGeom>
          <a:noFill/>
          <a:ln>
            <a:noFill/>
          </a:ln>
        </p:spPr>
      </p:pic>
      <p:sp>
        <p:nvSpPr>
          <p:cNvPr id="1110" name="Google Shape;1110;p39"/>
          <p:cNvSpPr txBox="1"/>
          <p:nvPr/>
        </p:nvSpPr>
        <p:spPr>
          <a:xfrm>
            <a:off x="5078175" y="2518569"/>
            <a:ext cx="3429000" cy="29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Cambay"/>
                <a:ea typeface="Cambay"/>
                <a:cs typeface="Cambay"/>
                <a:sym typeface="Cambay"/>
              </a:rPr>
              <a:t>Engaging, contextually relevant notifications boost customer interaction and retention, driving higher sales. </a:t>
            </a:r>
            <a:endParaRPr sz="1300">
              <a:solidFill>
                <a:schemeClr val="lt2"/>
              </a:solidFill>
              <a:latin typeface="Cambay"/>
              <a:ea typeface="Cambay"/>
              <a:cs typeface="Cambay"/>
              <a:sym typeface="Cambay"/>
            </a:endParaRPr>
          </a:p>
          <a:p>
            <a:pPr indent="0" lvl="0" marL="0" rtl="0" algn="l">
              <a:spcBef>
                <a:spcPts val="0"/>
              </a:spcBef>
              <a:spcAft>
                <a:spcPts val="0"/>
              </a:spcAft>
              <a:buNone/>
            </a:pPr>
            <a:r>
              <a:t/>
            </a:r>
            <a:endParaRPr sz="1300">
              <a:solidFill>
                <a:schemeClr val="lt2"/>
              </a:solidFill>
              <a:latin typeface="Cambay"/>
              <a:ea typeface="Cambay"/>
              <a:cs typeface="Cambay"/>
              <a:sym typeface="Cambay"/>
            </a:endParaRPr>
          </a:p>
          <a:p>
            <a:pPr indent="0" lvl="0" marL="0" rtl="0" algn="l">
              <a:spcBef>
                <a:spcPts val="0"/>
              </a:spcBef>
              <a:spcAft>
                <a:spcPts val="0"/>
              </a:spcAft>
              <a:buNone/>
            </a:pPr>
            <a:r>
              <a:rPr lang="en" sz="1300">
                <a:solidFill>
                  <a:schemeClr val="lt2"/>
                </a:solidFill>
                <a:latin typeface="Cambay"/>
                <a:ea typeface="Cambay"/>
                <a:cs typeface="Cambay"/>
                <a:sym typeface="Cambay"/>
              </a:rPr>
              <a:t>If notifications increase order frequency by 15% among 50% of users, each placing 10 orders per year at $20 per order, this could add </a:t>
            </a:r>
            <a:r>
              <a:rPr b="1" lang="en" sz="1300">
                <a:solidFill>
                  <a:schemeClr val="lt2"/>
                </a:solidFill>
                <a:latin typeface="Cambay"/>
                <a:ea typeface="Cambay"/>
                <a:cs typeface="Cambay"/>
                <a:sym typeface="Cambay"/>
              </a:rPr>
              <a:t>$15 million</a:t>
            </a:r>
            <a:r>
              <a:rPr lang="en" sz="1300">
                <a:solidFill>
                  <a:schemeClr val="lt2"/>
                </a:solidFill>
                <a:latin typeface="Cambay"/>
                <a:ea typeface="Cambay"/>
                <a:cs typeface="Cambay"/>
                <a:sym typeface="Cambay"/>
              </a:rPr>
              <a:t> in annual revenue.</a:t>
            </a:r>
            <a:endParaRPr sz="1300">
              <a:solidFill>
                <a:schemeClr val="lt2"/>
              </a:solidFill>
              <a:latin typeface="Cambay"/>
              <a:ea typeface="Cambay"/>
              <a:cs typeface="Cambay"/>
              <a:sym typeface="Cambay"/>
            </a:endParaRPr>
          </a:p>
        </p:txBody>
      </p:sp>
      <p:sp>
        <p:nvSpPr>
          <p:cNvPr id="1111" name="Google Shape;1111;p39"/>
          <p:cNvSpPr txBox="1"/>
          <p:nvPr>
            <p:ph idx="2" type="title"/>
          </p:nvPr>
        </p:nvSpPr>
        <p:spPr>
          <a:xfrm>
            <a:off x="5297800" y="2048949"/>
            <a:ext cx="27426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Benefits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pic>
        <p:nvPicPr>
          <p:cNvPr id="1116" name="Google Shape;1116;p40"/>
          <p:cNvPicPr preferRelativeResize="0"/>
          <p:nvPr/>
        </p:nvPicPr>
        <p:blipFill rotWithShape="1">
          <a:blip r:embed="rId3">
            <a:alphaModFix/>
          </a:blip>
          <a:srcRect b="0" l="20979" r="25074" t="0"/>
          <a:stretch/>
        </p:blipFill>
        <p:spPr>
          <a:xfrm>
            <a:off x="1123825" y="1086938"/>
            <a:ext cx="2402849" cy="2969626"/>
          </a:xfrm>
          <a:prstGeom prst="rect">
            <a:avLst/>
          </a:prstGeom>
          <a:noFill/>
          <a:ln>
            <a:noFill/>
          </a:ln>
        </p:spPr>
      </p:pic>
      <p:sp>
        <p:nvSpPr>
          <p:cNvPr id="1117" name="Google Shape;1117;p40"/>
          <p:cNvSpPr/>
          <p:nvPr/>
        </p:nvSpPr>
        <p:spPr>
          <a:xfrm>
            <a:off x="5871750" y="918901"/>
            <a:ext cx="1161000" cy="1096200"/>
          </a:xfrm>
          <a:prstGeom prst="ellipse">
            <a:avLst/>
          </a:prstGeom>
          <a:noFill/>
          <a:ln cap="flat" cmpd="sng" w="2857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txBox="1"/>
          <p:nvPr>
            <p:ph type="title"/>
          </p:nvPr>
        </p:nvSpPr>
        <p:spPr>
          <a:xfrm>
            <a:off x="4485300" y="2239875"/>
            <a:ext cx="3945600" cy="139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NEW ADDITIONS</a:t>
            </a:r>
            <a:endParaRPr/>
          </a:p>
        </p:txBody>
      </p:sp>
      <p:sp>
        <p:nvSpPr>
          <p:cNvPr id="1119" name="Google Shape;1119;p40"/>
          <p:cNvSpPr txBox="1"/>
          <p:nvPr>
            <p:ph idx="2" type="title"/>
          </p:nvPr>
        </p:nvSpPr>
        <p:spPr>
          <a:xfrm>
            <a:off x="5942100" y="1046101"/>
            <a:ext cx="10203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03</a:t>
            </a:r>
            <a:endParaRPr>
              <a:solidFill>
                <a:schemeClr val="accent1"/>
              </a:solidFill>
            </a:endParaRPr>
          </a:p>
        </p:txBody>
      </p:sp>
      <p:grpSp>
        <p:nvGrpSpPr>
          <p:cNvPr id="1120" name="Google Shape;1120;p40"/>
          <p:cNvGrpSpPr/>
          <p:nvPr/>
        </p:nvGrpSpPr>
        <p:grpSpPr>
          <a:xfrm rot="-5400000">
            <a:off x="152393" y="692876"/>
            <a:ext cx="4184309" cy="3973407"/>
            <a:chOff x="238125" y="1235375"/>
            <a:chExt cx="3265675" cy="3101075"/>
          </a:xfrm>
        </p:grpSpPr>
        <p:sp>
          <p:nvSpPr>
            <p:cNvPr id="1121" name="Google Shape;1121;p40"/>
            <p:cNvSpPr/>
            <p:nvPr/>
          </p:nvSpPr>
          <p:spPr>
            <a:xfrm>
              <a:off x="238125" y="1235375"/>
              <a:ext cx="3265675" cy="3101075"/>
            </a:xfrm>
            <a:custGeom>
              <a:rect b="b" l="l" r="r" t="t"/>
              <a:pathLst>
                <a:path extrusionOk="0" h="124043" w="130627">
                  <a:moveTo>
                    <a:pt x="71513" y="4586"/>
                  </a:moveTo>
                  <a:cubicBezTo>
                    <a:pt x="85930" y="4586"/>
                    <a:pt x="104219" y="24177"/>
                    <a:pt x="115834" y="48943"/>
                  </a:cubicBezTo>
                  <a:cubicBezTo>
                    <a:pt x="127539" y="73887"/>
                    <a:pt x="130626" y="84360"/>
                    <a:pt x="123846" y="93906"/>
                  </a:cubicBezTo>
                  <a:cubicBezTo>
                    <a:pt x="117476" y="102881"/>
                    <a:pt x="99419" y="111570"/>
                    <a:pt x="64305" y="111570"/>
                  </a:cubicBezTo>
                  <a:cubicBezTo>
                    <a:pt x="62057" y="111570"/>
                    <a:pt x="59719" y="111535"/>
                    <a:pt x="57328" y="111463"/>
                  </a:cubicBezTo>
                  <a:cubicBezTo>
                    <a:pt x="56311" y="111517"/>
                    <a:pt x="55330" y="111552"/>
                    <a:pt x="54349" y="111552"/>
                  </a:cubicBezTo>
                  <a:cubicBezTo>
                    <a:pt x="29851" y="111552"/>
                    <a:pt x="12062" y="91765"/>
                    <a:pt x="10367" y="78044"/>
                  </a:cubicBezTo>
                  <a:cubicBezTo>
                    <a:pt x="9742" y="69729"/>
                    <a:pt x="9903" y="56633"/>
                    <a:pt x="26514" y="34472"/>
                  </a:cubicBezTo>
                  <a:cubicBezTo>
                    <a:pt x="43144" y="12294"/>
                    <a:pt x="56704" y="4907"/>
                    <a:pt x="71174" y="4586"/>
                  </a:cubicBezTo>
                  <a:close/>
                  <a:moveTo>
                    <a:pt x="0" y="0"/>
                  </a:moveTo>
                  <a:lnTo>
                    <a:pt x="0" y="124042"/>
                  </a:lnTo>
                  <a:lnTo>
                    <a:pt x="130555" y="124042"/>
                  </a:lnTo>
                  <a:lnTo>
                    <a:pt x="1305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0"/>
            <p:cNvSpPr/>
            <p:nvPr/>
          </p:nvSpPr>
          <p:spPr>
            <a:xfrm>
              <a:off x="607000" y="1457500"/>
              <a:ext cx="2762525" cy="2488200"/>
            </a:xfrm>
            <a:custGeom>
              <a:rect b="b" l="l" r="r" t="t"/>
              <a:pathLst>
                <a:path extrusionOk="0" fill="none" h="99528" w="110501">
                  <a:moveTo>
                    <a:pt x="572" y="67428"/>
                  </a:moveTo>
                  <a:cubicBezTo>
                    <a:pt x="1" y="59827"/>
                    <a:pt x="144" y="47855"/>
                    <a:pt x="15346" y="27586"/>
                  </a:cubicBezTo>
                  <a:cubicBezTo>
                    <a:pt x="30547" y="7316"/>
                    <a:pt x="42930" y="554"/>
                    <a:pt x="56170" y="286"/>
                  </a:cubicBezTo>
                  <a:cubicBezTo>
                    <a:pt x="69391" y="1"/>
                    <a:pt x="86288" y="18022"/>
                    <a:pt x="96994" y="40825"/>
                  </a:cubicBezTo>
                  <a:cubicBezTo>
                    <a:pt x="107681" y="63628"/>
                    <a:pt x="110500" y="73191"/>
                    <a:pt x="104309" y="81916"/>
                  </a:cubicBezTo>
                  <a:cubicBezTo>
                    <a:pt x="98118" y="90641"/>
                    <a:pt x="79829" y="99099"/>
                    <a:pt x="43501" y="97975"/>
                  </a:cubicBezTo>
                  <a:cubicBezTo>
                    <a:pt x="19717" y="99527"/>
                    <a:pt x="2196" y="80471"/>
                    <a:pt x="572" y="67428"/>
                  </a:cubicBezTo>
                  <a:close/>
                </a:path>
              </a:pathLst>
            </a:custGeom>
            <a:noFill/>
            <a:ln cap="flat" cmpd="sng" w="19050">
              <a:solidFill>
                <a:schemeClr val="accent1"/>
              </a:solidFill>
              <a:prstDash val="dash"/>
              <a:miter lim="17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0"/>
            <p:cNvSpPr/>
            <p:nvPr/>
          </p:nvSpPr>
          <p:spPr>
            <a:xfrm>
              <a:off x="549475" y="1581525"/>
              <a:ext cx="840400" cy="1047825"/>
            </a:xfrm>
            <a:custGeom>
              <a:rect b="b" l="l" r="r" t="t"/>
              <a:pathLst>
                <a:path extrusionOk="0"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549475" y="1581525"/>
              <a:ext cx="840400" cy="1047825"/>
            </a:xfrm>
            <a:custGeom>
              <a:rect b="b" l="l" r="r" t="t"/>
              <a:pathLst>
                <a:path extrusionOk="0" fill="none"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0"/>
            <p:cNvSpPr/>
            <p:nvPr/>
          </p:nvSpPr>
          <p:spPr>
            <a:xfrm>
              <a:off x="2520625" y="1590450"/>
              <a:ext cx="891725" cy="1243200"/>
            </a:xfrm>
            <a:custGeom>
              <a:rect b="b" l="l" r="r" t="t"/>
              <a:pathLst>
                <a:path extrusionOk="0" h="49728" w="35669">
                  <a:moveTo>
                    <a:pt x="1" y="0"/>
                  </a:move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0"/>
            <p:cNvSpPr/>
            <p:nvPr/>
          </p:nvSpPr>
          <p:spPr>
            <a:xfrm>
              <a:off x="2520625" y="1590450"/>
              <a:ext cx="891725" cy="1243200"/>
            </a:xfrm>
            <a:custGeom>
              <a:rect b="b" l="l" r="r" t="t"/>
              <a:pathLst>
                <a:path extrusionOk="0" fill="none" h="49728" w="35669">
                  <a:moveTo>
                    <a:pt x="1" y="0"/>
                  </a:moveTo>
                  <a:lnTo>
                    <a:pt x="1" y="0"/>
                  </a:ln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1466575" y="3937625"/>
              <a:ext cx="1221350" cy="286850"/>
            </a:xfrm>
            <a:custGeom>
              <a:rect b="b" l="l" r="r" t="t"/>
              <a:pathLst>
                <a:path extrusionOk="0" h="11474" w="48854">
                  <a:moveTo>
                    <a:pt x="48854" y="1"/>
                  </a:move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lnTo>
                    <a:pt x="1" y="3159"/>
                  </a:lnTo>
                  <a:cubicBezTo>
                    <a:pt x="7298" y="8994"/>
                    <a:pt x="14132" y="11456"/>
                    <a:pt x="22036" y="11474"/>
                  </a:cubicBezTo>
                  <a:lnTo>
                    <a:pt x="22143" y="11474"/>
                  </a:lnTo>
                  <a:cubicBezTo>
                    <a:pt x="32349" y="11474"/>
                    <a:pt x="41128" y="7477"/>
                    <a:pt x="48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0"/>
            <p:cNvSpPr/>
            <p:nvPr/>
          </p:nvSpPr>
          <p:spPr>
            <a:xfrm>
              <a:off x="1466575" y="3937625"/>
              <a:ext cx="1221350" cy="286850"/>
            </a:xfrm>
            <a:custGeom>
              <a:rect b="b" l="l" r="r" t="t"/>
              <a:pathLst>
                <a:path extrusionOk="0" fill="none" h="11474" w="48854">
                  <a:moveTo>
                    <a:pt x="48854" y="1"/>
                  </a:moveTo>
                  <a:lnTo>
                    <a:pt x="48854" y="1"/>
                  </a:ln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cubicBezTo>
                    <a:pt x="7298" y="8994"/>
                    <a:pt x="14132" y="11456"/>
                    <a:pt x="22036" y="11474"/>
                  </a:cubicBezTo>
                  <a:lnTo>
                    <a:pt x="22143" y="11474"/>
                  </a:lnTo>
                  <a:cubicBezTo>
                    <a:pt x="32349" y="11474"/>
                    <a:pt x="41128" y="7477"/>
                    <a:pt x="48854" y="1"/>
                  </a:cubicBezTo>
                  <a:close/>
                </a:path>
              </a:pathLst>
            </a:custGeom>
            <a:solidFill>
              <a:schemeClr val="dk2"/>
            </a:solid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40"/>
          <p:cNvGrpSpPr/>
          <p:nvPr/>
        </p:nvGrpSpPr>
        <p:grpSpPr>
          <a:xfrm>
            <a:off x="378971" y="4425759"/>
            <a:ext cx="668263" cy="356672"/>
            <a:chOff x="6613421" y="4558496"/>
            <a:chExt cx="668263" cy="356672"/>
          </a:xfrm>
        </p:grpSpPr>
        <p:grpSp>
          <p:nvGrpSpPr>
            <p:cNvPr id="1130" name="Google Shape;1130;p40"/>
            <p:cNvGrpSpPr/>
            <p:nvPr/>
          </p:nvGrpSpPr>
          <p:grpSpPr>
            <a:xfrm>
              <a:off x="6613421" y="4697571"/>
              <a:ext cx="668263" cy="217597"/>
              <a:chOff x="-668239" y="4338844"/>
              <a:chExt cx="298478" cy="97194"/>
            </a:xfrm>
          </p:grpSpPr>
          <p:sp>
            <p:nvSpPr>
              <p:cNvPr id="1131" name="Google Shape;1131;p40"/>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40"/>
            <p:cNvGrpSpPr/>
            <p:nvPr/>
          </p:nvGrpSpPr>
          <p:grpSpPr>
            <a:xfrm>
              <a:off x="6613421" y="4558496"/>
              <a:ext cx="668263" cy="217597"/>
              <a:chOff x="-668239" y="4338844"/>
              <a:chExt cx="298478" cy="97194"/>
            </a:xfrm>
          </p:grpSpPr>
          <p:sp>
            <p:nvSpPr>
              <p:cNvPr id="1142" name="Google Shape;1142;p40"/>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0"/>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0"/>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0"/>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52" name="Google Shape;1152;p40"/>
          <p:cNvSpPr/>
          <p:nvPr/>
        </p:nvSpPr>
        <p:spPr>
          <a:xfrm>
            <a:off x="3871548" y="4734150"/>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4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FEATURE MOCKUPS</a:t>
            </a:r>
            <a:endParaRPr/>
          </a:p>
        </p:txBody>
      </p:sp>
      <p:pic>
        <p:nvPicPr>
          <p:cNvPr id="1158" name="Google Shape;1158;p41"/>
          <p:cNvPicPr preferRelativeResize="0"/>
          <p:nvPr/>
        </p:nvPicPr>
        <p:blipFill>
          <a:blip r:embed="rId3">
            <a:alphaModFix/>
          </a:blip>
          <a:stretch>
            <a:fillRect/>
          </a:stretch>
        </p:blipFill>
        <p:spPr>
          <a:xfrm>
            <a:off x="1060075" y="1165025"/>
            <a:ext cx="1884450" cy="3370974"/>
          </a:xfrm>
          <a:prstGeom prst="rect">
            <a:avLst/>
          </a:prstGeom>
          <a:noFill/>
          <a:ln>
            <a:noFill/>
          </a:ln>
        </p:spPr>
      </p:pic>
      <p:pic>
        <p:nvPicPr>
          <p:cNvPr id="1159" name="Google Shape;1159;p41"/>
          <p:cNvPicPr preferRelativeResize="0"/>
          <p:nvPr/>
        </p:nvPicPr>
        <p:blipFill>
          <a:blip r:embed="rId4">
            <a:alphaModFix/>
          </a:blip>
          <a:stretch>
            <a:fillRect/>
          </a:stretch>
        </p:blipFill>
        <p:spPr>
          <a:xfrm>
            <a:off x="3595100" y="1165025"/>
            <a:ext cx="2009525" cy="3370976"/>
          </a:xfrm>
          <a:prstGeom prst="rect">
            <a:avLst/>
          </a:prstGeom>
          <a:noFill/>
          <a:ln>
            <a:noFill/>
          </a:ln>
        </p:spPr>
      </p:pic>
      <p:pic>
        <p:nvPicPr>
          <p:cNvPr id="1160" name="Google Shape;1160;p41"/>
          <p:cNvPicPr preferRelativeResize="0"/>
          <p:nvPr/>
        </p:nvPicPr>
        <p:blipFill>
          <a:blip r:embed="rId5">
            <a:alphaModFix/>
          </a:blip>
          <a:stretch>
            <a:fillRect/>
          </a:stretch>
        </p:blipFill>
        <p:spPr>
          <a:xfrm>
            <a:off x="6255200" y="1165025"/>
            <a:ext cx="1828725" cy="3370976"/>
          </a:xfrm>
          <a:prstGeom prst="rect">
            <a:avLst/>
          </a:prstGeom>
          <a:noFill/>
          <a:ln>
            <a:noFill/>
          </a:ln>
        </p:spPr>
      </p:pic>
      <p:sp>
        <p:nvSpPr>
          <p:cNvPr id="1161" name="Google Shape;1161;p41"/>
          <p:cNvSpPr txBox="1"/>
          <p:nvPr/>
        </p:nvSpPr>
        <p:spPr>
          <a:xfrm>
            <a:off x="1124650" y="4718800"/>
            <a:ext cx="2957100" cy="3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Cambay"/>
                <a:ea typeface="Cambay"/>
                <a:cs typeface="Cambay"/>
                <a:sym typeface="Cambay"/>
                <a:hlinkClick r:id="rId6"/>
              </a:rPr>
              <a:t>Click here</a:t>
            </a:r>
            <a:r>
              <a:rPr lang="en">
                <a:solidFill>
                  <a:schemeClr val="lt2"/>
                </a:solidFill>
                <a:latin typeface="Cambay"/>
                <a:ea typeface="Cambay"/>
                <a:cs typeface="Cambay"/>
                <a:sym typeface="Cambay"/>
              </a:rPr>
              <a:t> to view the prototype</a:t>
            </a:r>
            <a:endParaRPr>
              <a:solidFill>
                <a:schemeClr val="lt2"/>
              </a:solidFill>
              <a:latin typeface="Cambay"/>
              <a:ea typeface="Cambay"/>
              <a:cs typeface="Cambay"/>
              <a:sym typeface="Camb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5" name="Shape 1165"/>
        <p:cNvGrpSpPr/>
        <p:nvPr/>
      </p:nvGrpSpPr>
      <p:grpSpPr>
        <a:xfrm>
          <a:off x="0" y="0"/>
          <a:ext cx="0" cy="0"/>
          <a:chOff x="0" y="0"/>
          <a:chExt cx="0" cy="0"/>
        </a:xfrm>
      </p:grpSpPr>
      <p:pic>
        <p:nvPicPr>
          <p:cNvPr id="1166" name="Google Shape;1166;p42"/>
          <p:cNvPicPr preferRelativeResize="0"/>
          <p:nvPr/>
        </p:nvPicPr>
        <p:blipFill rotWithShape="1">
          <a:blip r:embed="rId3">
            <a:alphaModFix/>
          </a:blip>
          <a:srcRect b="27276" l="0" r="9305" t="7265"/>
          <a:stretch/>
        </p:blipFill>
        <p:spPr>
          <a:xfrm>
            <a:off x="4683525" y="471975"/>
            <a:ext cx="3821551" cy="4132127"/>
          </a:xfrm>
          <a:prstGeom prst="rect">
            <a:avLst/>
          </a:prstGeom>
          <a:noFill/>
          <a:ln>
            <a:noFill/>
          </a:ln>
        </p:spPr>
      </p:pic>
      <p:sp>
        <p:nvSpPr>
          <p:cNvPr id="1167" name="Google Shape;1167;p42"/>
          <p:cNvSpPr/>
          <p:nvPr/>
        </p:nvSpPr>
        <p:spPr>
          <a:xfrm rot="-5973709">
            <a:off x="4698869" y="882424"/>
            <a:ext cx="3806463" cy="3311217"/>
          </a:xfrm>
          <a:custGeom>
            <a:rect b="b" l="l" r="r" t="t"/>
            <a:pathLst>
              <a:path extrusionOk="0" fill="none" h="123798" w="137456">
                <a:moveTo>
                  <a:pt x="705" y="83867"/>
                </a:moveTo>
                <a:cubicBezTo>
                  <a:pt x="0" y="74420"/>
                  <a:pt x="179" y="59531"/>
                  <a:pt x="19082" y="34320"/>
                </a:cubicBezTo>
                <a:cubicBezTo>
                  <a:pt x="37995" y="9100"/>
                  <a:pt x="53402" y="697"/>
                  <a:pt x="69861" y="349"/>
                </a:cubicBezTo>
                <a:cubicBezTo>
                  <a:pt x="86320" y="1"/>
                  <a:pt x="107338" y="22410"/>
                  <a:pt x="120640" y="50779"/>
                </a:cubicBezTo>
                <a:cubicBezTo>
                  <a:pt x="133950" y="79139"/>
                  <a:pt x="137456" y="91049"/>
                  <a:pt x="129748" y="101905"/>
                </a:cubicBezTo>
                <a:cubicBezTo>
                  <a:pt x="122040" y="112762"/>
                  <a:pt x="99283" y="123271"/>
                  <a:pt x="54106" y="121871"/>
                </a:cubicBezTo>
                <a:cubicBezTo>
                  <a:pt x="24515" y="123798"/>
                  <a:pt x="2730" y="100103"/>
                  <a:pt x="705" y="83867"/>
                </a:cubicBezTo>
                <a:close/>
              </a:path>
            </a:pathLst>
          </a:custGeom>
          <a:noFill/>
          <a:ln cap="flat" cmpd="sng" w="19050">
            <a:solidFill>
              <a:schemeClr val="accent1"/>
            </a:solidFill>
            <a:prstDash val="dash"/>
            <a:miter lim="89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 name="Google Shape;1168;p42"/>
          <p:cNvGrpSpPr/>
          <p:nvPr/>
        </p:nvGrpSpPr>
        <p:grpSpPr>
          <a:xfrm>
            <a:off x="4572007" y="419654"/>
            <a:ext cx="4385365" cy="4304240"/>
            <a:chOff x="3806650" y="1172475"/>
            <a:chExt cx="3423125" cy="3359800"/>
          </a:xfrm>
        </p:grpSpPr>
        <p:sp>
          <p:nvSpPr>
            <p:cNvPr id="1169" name="Google Shape;1169;p42"/>
            <p:cNvSpPr/>
            <p:nvPr/>
          </p:nvSpPr>
          <p:spPr>
            <a:xfrm>
              <a:off x="3806650" y="1172475"/>
              <a:ext cx="3423125" cy="3359800"/>
            </a:xfrm>
            <a:custGeom>
              <a:rect b="b" l="l" r="r" t="t"/>
              <a:pathLst>
                <a:path extrusionOk="0" h="134392" w="136925">
                  <a:moveTo>
                    <a:pt x="79453" y="3676"/>
                  </a:moveTo>
                  <a:cubicBezTo>
                    <a:pt x="81113" y="3676"/>
                    <a:pt x="82647" y="3765"/>
                    <a:pt x="84039" y="3872"/>
                  </a:cubicBezTo>
                  <a:cubicBezTo>
                    <a:pt x="90944" y="4729"/>
                    <a:pt x="99259" y="9332"/>
                    <a:pt x="106182" y="16683"/>
                  </a:cubicBezTo>
                  <a:cubicBezTo>
                    <a:pt x="120973" y="21322"/>
                    <a:pt x="127557" y="29316"/>
                    <a:pt x="128895" y="39932"/>
                  </a:cubicBezTo>
                  <a:cubicBezTo>
                    <a:pt x="129431" y="47319"/>
                    <a:pt x="129306" y="63645"/>
                    <a:pt x="119350" y="82505"/>
                  </a:cubicBezTo>
                  <a:cubicBezTo>
                    <a:pt x="116673" y="107484"/>
                    <a:pt x="109037" y="121241"/>
                    <a:pt x="101222" y="126790"/>
                  </a:cubicBezTo>
                  <a:cubicBezTo>
                    <a:pt x="97599" y="129377"/>
                    <a:pt x="93835" y="130626"/>
                    <a:pt x="89320" y="130626"/>
                  </a:cubicBezTo>
                  <a:cubicBezTo>
                    <a:pt x="85056" y="130626"/>
                    <a:pt x="80132" y="129520"/>
                    <a:pt x="73994" y="127343"/>
                  </a:cubicBezTo>
                  <a:cubicBezTo>
                    <a:pt x="71317" y="127986"/>
                    <a:pt x="68552" y="128289"/>
                    <a:pt x="65679" y="128289"/>
                  </a:cubicBezTo>
                  <a:lnTo>
                    <a:pt x="65554" y="128289"/>
                  </a:lnTo>
                  <a:cubicBezTo>
                    <a:pt x="49014" y="128289"/>
                    <a:pt x="35935" y="118583"/>
                    <a:pt x="24909" y="101025"/>
                  </a:cubicBezTo>
                  <a:cubicBezTo>
                    <a:pt x="12347" y="90766"/>
                    <a:pt x="4282" y="79436"/>
                    <a:pt x="4479" y="69747"/>
                  </a:cubicBezTo>
                  <a:cubicBezTo>
                    <a:pt x="4586" y="64555"/>
                    <a:pt x="5531" y="59488"/>
                    <a:pt x="7619" y="54367"/>
                  </a:cubicBezTo>
                  <a:cubicBezTo>
                    <a:pt x="6745" y="43251"/>
                    <a:pt x="9064" y="34651"/>
                    <a:pt x="13132" y="28923"/>
                  </a:cubicBezTo>
                  <a:cubicBezTo>
                    <a:pt x="18253" y="21697"/>
                    <a:pt x="28209" y="15916"/>
                    <a:pt x="48443" y="13543"/>
                  </a:cubicBezTo>
                  <a:cubicBezTo>
                    <a:pt x="62396" y="5246"/>
                    <a:pt x="72245" y="3676"/>
                    <a:pt x="79453" y="3676"/>
                  </a:cubicBezTo>
                  <a:close/>
                  <a:moveTo>
                    <a:pt x="0" y="0"/>
                  </a:moveTo>
                  <a:lnTo>
                    <a:pt x="0" y="134391"/>
                  </a:lnTo>
                  <a:lnTo>
                    <a:pt x="136925" y="134391"/>
                  </a:lnTo>
                  <a:lnTo>
                    <a:pt x="1369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2"/>
            <p:cNvSpPr/>
            <p:nvPr/>
          </p:nvSpPr>
          <p:spPr>
            <a:xfrm>
              <a:off x="3975250" y="1511050"/>
              <a:ext cx="1042475" cy="1020600"/>
            </a:xfrm>
            <a:custGeom>
              <a:rect b="b" l="l" r="r" t="t"/>
              <a:pathLst>
                <a:path extrusionOk="0" h="40824" w="41699">
                  <a:moveTo>
                    <a:pt x="41699" y="0"/>
                  </a:moveTo>
                  <a:lnTo>
                    <a:pt x="41699" y="0"/>
                  </a:lnTo>
                  <a:cubicBezTo>
                    <a:pt x="21465" y="2373"/>
                    <a:pt x="11509" y="8154"/>
                    <a:pt x="6388" y="15380"/>
                  </a:cubicBezTo>
                  <a:cubicBezTo>
                    <a:pt x="2320" y="21108"/>
                    <a:pt x="1" y="29708"/>
                    <a:pt x="875" y="40824"/>
                  </a:cubicBezTo>
                  <a:cubicBezTo>
                    <a:pt x="5122" y="30457"/>
                    <a:pt x="14025" y="19895"/>
                    <a:pt x="30101" y="7833"/>
                  </a:cubicBezTo>
                  <a:cubicBezTo>
                    <a:pt x="34259" y="4710"/>
                    <a:pt x="38113" y="2141"/>
                    <a:pt x="41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2"/>
            <p:cNvSpPr/>
            <p:nvPr/>
          </p:nvSpPr>
          <p:spPr>
            <a:xfrm>
              <a:off x="3975250" y="1511050"/>
              <a:ext cx="1042475" cy="1020600"/>
            </a:xfrm>
            <a:custGeom>
              <a:rect b="b" l="l" r="r" t="t"/>
              <a:pathLst>
                <a:path extrusionOk="0" fill="none" h="40824" w="41699">
                  <a:moveTo>
                    <a:pt x="41699" y="0"/>
                  </a:moveTo>
                  <a:lnTo>
                    <a:pt x="41699" y="0"/>
                  </a:lnTo>
                  <a:cubicBezTo>
                    <a:pt x="38113" y="2141"/>
                    <a:pt x="34259" y="4710"/>
                    <a:pt x="30101" y="7833"/>
                  </a:cubicBezTo>
                  <a:cubicBezTo>
                    <a:pt x="14025" y="19895"/>
                    <a:pt x="5122" y="30457"/>
                    <a:pt x="875" y="40824"/>
                  </a:cubicBezTo>
                  <a:cubicBezTo>
                    <a:pt x="1" y="29708"/>
                    <a:pt x="2320" y="21108"/>
                    <a:pt x="6388" y="15380"/>
                  </a:cubicBezTo>
                  <a:cubicBezTo>
                    <a:pt x="11509" y="8154"/>
                    <a:pt x="21465" y="2373"/>
                    <a:pt x="41699"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2"/>
            <p:cNvSpPr/>
            <p:nvPr/>
          </p:nvSpPr>
          <p:spPr>
            <a:xfrm>
              <a:off x="4429350" y="3698100"/>
              <a:ext cx="1227150" cy="681600"/>
            </a:xfrm>
            <a:custGeom>
              <a:rect b="b" l="l" r="r" t="t"/>
              <a:pathLst>
                <a:path extrusionOk="0" h="27264" w="49086">
                  <a:moveTo>
                    <a:pt x="1" y="0"/>
                  </a:moveTo>
                  <a:lnTo>
                    <a:pt x="1" y="0"/>
                  </a:lnTo>
                  <a:cubicBezTo>
                    <a:pt x="11027" y="17558"/>
                    <a:pt x="24106" y="27264"/>
                    <a:pt x="40646" y="27264"/>
                  </a:cubicBezTo>
                  <a:lnTo>
                    <a:pt x="40771" y="27264"/>
                  </a:lnTo>
                  <a:cubicBezTo>
                    <a:pt x="43644" y="27264"/>
                    <a:pt x="46409" y="26961"/>
                    <a:pt x="49086" y="26318"/>
                  </a:cubicBezTo>
                  <a:cubicBezTo>
                    <a:pt x="43198" y="24213"/>
                    <a:pt x="36203" y="21126"/>
                    <a:pt x="27603" y="17094"/>
                  </a:cubicBezTo>
                  <a:cubicBezTo>
                    <a:pt x="17272" y="12258"/>
                    <a:pt x="7780" y="633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2"/>
            <p:cNvSpPr/>
            <p:nvPr/>
          </p:nvSpPr>
          <p:spPr>
            <a:xfrm>
              <a:off x="4429350" y="3698100"/>
              <a:ext cx="1227150" cy="681600"/>
            </a:xfrm>
            <a:custGeom>
              <a:rect b="b" l="l" r="r" t="t"/>
              <a:pathLst>
                <a:path extrusionOk="0" fill="none" h="27264" w="49086">
                  <a:moveTo>
                    <a:pt x="1" y="0"/>
                  </a:moveTo>
                  <a:lnTo>
                    <a:pt x="1" y="0"/>
                  </a:lnTo>
                  <a:cubicBezTo>
                    <a:pt x="7780" y="6335"/>
                    <a:pt x="17272" y="12258"/>
                    <a:pt x="27603" y="17094"/>
                  </a:cubicBezTo>
                  <a:cubicBezTo>
                    <a:pt x="36203" y="21126"/>
                    <a:pt x="43198" y="24213"/>
                    <a:pt x="49086" y="26318"/>
                  </a:cubicBezTo>
                  <a:cubicBezTo>
                    <a:pt x="46409" y="26961"/>
                    <a:pt x="43644" y="27264"/>
                    <a:pt x="40771" y="27264"/>
                  </a:cubicBezTo>
                  <a:cubicBezTo>
                    <a:pt x="40735" y="27264"/>
                    <a:pt x="40682" y="27264"/>
                    <a:pt x="40646" y="27264"/>
                  </a:cubicBezTo>
                  <a:cubicBezTo>
                    <a:pt x="24106" y="27264"/>
                    <a:pt x="11027" y="17558"/>
                    <a:pt x="1"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a:off x="6461175" y="1589550"/>
              <a:ext cx="581250" cy="1645550"/>
            </a:xfrm>
            <a:custGeom>
              <a:rect b="b" l="l" r="r" t="t"/>
              <a:pathLst>
                <a:path extrusionOk="0" h="65822" w="23250">
                  <a:moveTo>
                    <a:pt x="1" y="0"/>
                  </a:moveTo>
                  <a:lnTo>
                    <a:pt x="1" y="0"/>
                  </a:lnTo>
                  <a:cubicBezTo>
                    <a:pt x="8619" y="9118"/>
                    <a:pt x="15078" y="22446"/>
                    <a:pt x="14061" y="38059"/>
                  </a:cubicBezTo>
                  <a:cubicBezTo>
                    <a:pt x="14382" y="48550"/>
                    <a:pt x="14025" y="57757"/>
                    <a:pt x="13169" y="65822"/>
                  </a:cubicBezTo>
                  <a:cubicBezTo>
                    <a:pt x="23125" y="46962"/>
                    <a:pt x="23250" y="30636"/>
                    <a:pt x="22697" y="23249"/>
                  </a:cubicBezTo>
                  <a:cubicBezTo>
                    <a:pt x="21376" y="12633"/>
                    <a:pt x="14792" y="463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2"/>
            <p:cNvSpPr/>
            <p:nvPr/>
          </p:nvSpPr>
          <p:spPr>
            <a:xfrm>
              <a:off x="6461175" y="1589550"/>
              <a:ext cx="581250" cy="1645550"/>
            </a:xfrm>
            <a:custGeom>
              <a:rect b="b" l="l" r="r" t="t"/>
              <a:pathLst>
                <a:path extrusionOk="0" fill="none" h="65822" w="23250">
                  <a:moveTo>
                    <a:pt x="1" y="0"/>
                  </a:moveTo>
                  <a:cubicBezTo>
                    <a:pt x="14792" y="4639"/>
                    <a:pt x="21376" y="12633"/>
                    <a:pt x="22697" y="23249"/>
                  </a:cubicBezTo>
                  <a:cubicBezTo>
                    <a:pt x="23250" y="30636"/>
                    <a:pt x="23125" y="46962"/>
                    <a:pt x="13169" y="65822"/>
                  </a:cubicBezTo>
                  <a:cubicBezTo>
                    <a:pt x="14025" y="57757"/>
                    <a:pt x="14382" y="48550"/>
                    <a:pt x="14061" y="38059"/>
                  </a:cubicBezTo>
                  <a:cubicBezTo>
                    <a:pt x="15078" y="22446"/>
                    <a:pt x="8619" y="9118"/>
                    <a:pt x="1"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 name="Google Shape;1176;p42"/>
          <p:cNvSpPr/>
          <p:nvPr/>
        </p:nvSpPr>
        <p:spPr>
          <a:xfrm>
            <a:off x="4369650" y="4522725"/>
            <a:ext cx="283800" cy="283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2"/>
          <p:cNvSpPr/>
          <p:nvPr/>
        </p:nvSpPr>
        <p:spPr>
          <a:xfrm>
            <a:off x="8505075" y="321800"/>
            <a:ext cx="217500" cy="217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2"/>
          <p:cNvSpPr/>
          <p:nvPr/>
        </p:nvSpPr>
        <p:spPr>
          <a:xfrm>
            <a:off x="8601075" y="3742225"/>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2"/>
          <p:cNvSpPr txBox="1"/>
          <p:nvPr>
            <p:ph type="title"/>
          </p:nvPr>
        </p:nvSpPr>
        <p:spPr>
          <a:xfrm>
            <a:off x="370500" y="2239875"/>
            <a:ext cx="3945600" cy="139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USER TESTING</a:t>
            </a:r>
            <a:endParaRPr sz="5000"/>
          </a:p>
        </p:txBody>
      </p:sp>
      <p:sp>
        <p:nvSpPr>
          <p:cNvPr id="1180" name="Google Shape;1180;p42"/>
          <p:cNvSpPr txBox="1"/>
          <p:nvPr>
            <p:ph idx="4294967295" type="title"/>
          </p:nvPr>
        </p:nvSpPr>
        <p:spPr>
          <a:xfrm>
            <a:off x="1833150" y="1008150"/>
            <a:ext cx="1157100" cy="96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04</a:t>
            </a:r>
            <a:endParaRPr sz="5000"/>
          </a:p>
        </p:txBody>
      </p:sp>
      <p:sp>
        <p:nvSpPr>
          <p:cNvPr id="1181" name="Google Shape;1181;p42"/>
          <p:cNvSpPr/>
          <p:nvPr/>
        </p:nvSpPr>
        <p:spPr>
          <a:xfrm>
            <a:off x="1833150" y="918901"/>
            <a:ext cx="1157100" cy="11346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5" name="Shape 1185"/>
        <p:cNvGrpSpPr/>
        <p:nvPr/>
      </p:nvGrpSpPr>
      <p:grpSpPr>
        <a:xfrm>
          <a:off x="0" y="0"/>
          <a:ext cx="0" cy="0"/>
          <a:chOff x="0" y="0"/>
          <a:chExt cx="0" cy="0"/>
        </a:xfrm>
      </p:grpSpPr>
      <p:sp>
        <p:nvSpPr>
          <p:cNvPr id="1186" name="Google Shape;1186;p4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TESTING OVERVIEW</a:t>
            </a:r>
            <a:endParaRPr/>
          </a:p>
        </p:txBody>
      </p:sp>
      <p:sp>
        <p:nvSpPr>
          <p:cNvPr id="1187" name="Google Shape;1187;p43"/>
          <p:cNvSpPr txBox="1"/>
          <p:nvPr/>
        </p:nvSpPr>
        <p:spPr>
          <a:xfrm>
            <a:off x="1462825" y="1525750"/>
            <a:ext cx="6496200" cy="28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Cambay"/>
                <a:ea typeface="Cambay"/>
                <a:cs typeface="Cambay"/>
                <a:sym typeface="Cambay"/>
              </a:rPr>
              <a:t>Participant Demographics</a:t>
            </a:r>
            <a:endParaRPr b="1">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Age between 20 to 40</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Gender - Any</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Household income between $80k to $150k+</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Employed - Full time</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Country - United States</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Devices - Mac, Windows</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a:p>
            <a:pPr indent="0" lvl="0" marL="0" rtl="0" algn="l">
              <a:spcBef>
                <a:spcPts val="0"/>
              </a:spcBef>
              <a:spcAft>
                <a:spcPts val="0"/>
              </a:spcAft>
              <a:buNone/>
            </a:pPr>
            <a:r>
              <a:rPr b="1" lang="en">
                <a:solidFill>
                  <a:schemeClr val="lt2"/>
                </a:solidFill>
                <a:latin typeface="Cambay"/>
                <a:ea typeface="Cambay"/>
                <a:cs typeface="Cambay"/>
                <a:sym typeface="Cambay"/>
              </a:rPr>
              <a:t>Screening Questions</a:t>
            </a:r>
            <a:endParaRPr b="1">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Have you ever used Instacart? (Yes: Accept)</a:t>
            </a:r>
            <a:endParaRPr>
              <a:solidFill>
                <a:schemeClr val="lt2"/>
              </a:solidFill>
              <a:latin typeface="Cambay"/>
              <a:ea typeface="Cambay"/>
              <a:cs typeface="Cambay"/>
              <a:sym typeface="Camb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sp>
        <p:nvSpPr>
          <p:cNvPr id="1192" name="Google Shape;1192;p4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TEST PLAN</a:t>
            </a:r>
            <a:endParaRPr/>
          </a:p>
        </p:txBody>
      </p:sp>
      <p:sp>
        <p:nvSpPr>
          <p:cNvPr id="1193" name="Google Shape;1193;p44"/>
          <p:cNvSpPr txBox="1"/>
          <p:nvPr/>
        </p:nvSpPr>
        <p:spPr>
          <a:xfrm>
            <a:off x="1462825" y="1525750"/>
            <a:ext cx="6496200" cy="28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Cambay"/>
                <a:ea typeface="Cambay"/>
                <a:cs typeface="Cambay"/>
                <a:sym typeface="Cambay"/>
              </a:rPr>
              <a:t>Scenario</a:t>
            </a:r>
            <a:endParaRPr b="1">
              <a:solidFill>
                <a:schemeClr val="lt2"/>
              </a:solidFill>
              <a:latin typeface="Cambay"/>
              <a:ea typeface="Cambay"/>
              <a:cs typeface="Cambay"/>
              <a:sym typeface="Cambay"/>
            </a:endParaRPr>
          </a:p>
          <a:p>
            <a:pPr indent="0" lvl="0" marL="0" rtl="0" algn="l">
              <a:spcBef>
                <a:spcPts val="0"/>
              </a:spcBef>
              <a:spcAft>
                <a:spcPts val="0"/>
              </a:spcAft>
              <a:buNone/>
            </a:pPr>
            <a:r>
              <a:rPr lang="en">
                <a:solidFill>
                  <a:schemeClr val="lt2"/>
                </a:solidFill>
                <a:latin typeface="Cambay"/>
                <a:ea typeface="Cambay"/>
                <a:cs typeface="Cambay"/>
                <a:sym typeface="Cambay"/>
              </a:rPr>
              <a:t>Imagine you are a user on Instacart trying to purchase a meal kit. This is a prototype with an improved Instacart UI a separate feature to purchase meal kits.</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a:p>
            <a:pPr indent="0" lvl="0" marL="0" rtl="0" algn="l">
              <a:spcBef>
                <a:spcPts val="0"/>
              </a:spcBef>
              <a:spcAft>
                <a:spcPts val="0"/>
              </a:spcAft>
              <a:buNone/>
            </a:pPr>
            <a:r>
              <a:rPr b="1" lang="en">
                <a:solidFill>
                  <a:schemeClr val="lt2"/>
                </a:solidFill>
                <a:latin typeface="Cambay"/>
                <a:ea typeface="Cambay"/>
                <a:cs typeface="Cambay"/>
                <a:sym typeface="Cambay"/>
              </a:rPr>
              <a:t>Task</a:t>
            </a:r>
            <a:endParaRPr b="1">
              <a:solidFill>
                <a:schemeClr val="lt2"/>
              </a:solidFill>
              <a:latin typeface="Cambay"/>
              <a:ea typeface="Cambay"/>
              <a:cs typeface="Cambay"/>
              <a:sym typeface="Cambay"/>
            </a:endParaRPr>
          </a:p>
          <a:p>
            <a:pPr indent="0" lvl="0" marL="0" rtl="0" algn="l">
              <a:spcBef>
                <a:spcPts val="0"/>
              </a:spcBef>
              <a:spcAft>
                <a:spcPts val="0"/>
              </a:spcAft>
              <a:buNone/>
            </a:pPr>
            <a:r>
              <a:rPr lang="en">
                <a:solidFill>
                  <a:schemeClr val="lt2"/>
                </a:solidFill>
                <a:latin typeface="Cambay"/>
                <a:ea typeface="Cambay"/>
                <a:cs typeface="Cambay"/>
                <a:sym typeface="Cambay"/>
              </a:rPr>
              <a:t>Users will have to sign up using the instructions provided and then navigate through the application to purchase a meal kit. Additionally, users will be able to review the notifications as well.</a:t>
            </a:r>
            <a:endParaRPr>
              <a:solidFill>
                <a:schemeClr val="lt2"/>
              </a:solidFill>
              <a:latin typeface="Cambay"/>
              <a:ea typeface="Cambay"/>
              <a:cs typeface="Cambay"/>
              <a:sym typeface="Camb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4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VERBAL RESPONSE QUESTIONS</a:t>
            </a:r>
            <a:endParaRPr/>
          </a:p>
        </p:txBody>
      </p:sp>
      <p:sp>
        <p:nvSpPr>
          <p:cNvPr id="1199" name="Google Shape;1199;p45"/>
          <p:cNvSpPr txBox="1"/>
          <p:nvPr/>
        </p:nvSpPr>
        <p:spPr>
          <a:xfrm>
            <a:off x="1081825" y="1068550"/>
            <a:ext cx="6968100" cy="3896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2"/>
              </a:buClr>
              <a:buSzPts val="1400"/>
              <a:buFont typeface="Cambay"/>
              <a:buAutoNum type="arabicPeriod"/>
            </a:pPr>
            <a:r>
              <a:rPr lang="en">
                <a:solidFill>
                  <a:schemeClr val="lt2"/>
                </a:solidFill>
                <a:latin typeface="Cambay"/>
                <a:ea typeface="Cambay"/>
                <a:cs typeface="Cambay"/>
                <a:sym typeface="Cambay"/>
              </a:rPr>
              <a:t>We found Instacart's original homepage very cluttered. It had stores which were very random. Our updated homepage presents you with stores based on your personal preferences. Does this make it easier to navigate/use?</a:t>
            </a:r>
            <a:endParaRPr>
              <a:solidFill>
                <a:schemeClr val="lt2"/>
              </a:solidFill>
              <a:latin typeface="Cambay"/>
              <a:ea typeface="Cambay"/>
              <a:cs typeface="Cambay"/>
              <a:sym typeface="Cambay"/>
            </a:endParaRPr>
          </a:p>
          <a:p>
            <a:pPr indent="0" lvl="0" marL="457200" rtl="0" algn="l">
              <a:spcBef>
                <a:spcPts val="0"/>
              </a:spcBef>
              <a:spcAft>
                <a:spcPts val="0"/>
              </a:spcAft>
              <a:buNone/>
            </a:pPr>
            <a:r>
              <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AutoNum type="arabicPeriod"/>
            </a:pPr>
            <a:r>
              <a:rPr lang="en">
                <a:solidFill>
                  <a:schemeClr val="lt2"/>
                </a:solidFill>
                <a:latin typeface="Cambay"/>
                <a:ea typeface="Cambay"/>
                <a:cs typeface="Cambay"/>
                <a:sym typeface="Cambay"/>
              </a:rPr>
              <a:t>How was the experience of ordering a meal kit, was it easy to navigate, intuitive, would you make any changes to the same?</a:t>
            </a:r>
            <a:endParaRPr>
              <a:solidFill>
                <a:schemeClr val="lt2"/>
              </a:solidFill>
              <a:latin typeface="Cambay"/>
              <a:ea typeface="Cambay"/>
              <a:cs typeface="Cambay"/>
              <a:sym typeface="Cambay"/>
            </a:endParaRPr>
          </a:p>
          <a:p>
            <a:pPr indent="0" lvl="0" marL="457200" rtl="0" algn="l">
              <a:spcBef>
                <a:spcPts val="0"/>
              </a:spcBef>
              <a:spcAft>
                <a:spcPts val="0"/>
              </a:spcAft>
              <a:buNone/>
            </a:pPr>
            <a:r>
              <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AutoNum type="arabicPeriod"/>
            </a:pPr>
            <a:r>
              <a:rPr lang="en">
                <a:solidFill>
                  <a:schemeClr val="lt2"/>
                </a:solidFill>
                <a:latin typeface="Cambay"/>
                <a:ea typeface="Cambay"/>
                <a:cs typeface="Cambay"/>
                <a:sym typeface="Cambay"/>
              </a:rPr>
              <a:t>We have added a sustainability feature, called the ecoScore. It basically tells the customer how eco-conscious their order is. This score rates your order on a scale of 3, telling you the CO2 emissions you have saved every order. Will this influence your decision of buying more sustainable products?</a:t>
            </a:r>
            <a:endParaRPr>
              <a:solidFill>
                <a:schemeClr val="lt2"/>
              </a:solidFill>
              <a:latin typeface="Cambay"/>
              <a:ea typeface="Cambay"/>
              <a:cs typeface="Cambay"/>
              <a:sym typeface="Cambay"/>
            </a:endParaRPr>
          </a:p>
          <a:p>
            <a:pPr indent="0" lvl="0" marL="457200" rtl="0" algn="l">
              <a:spcBef>
                <a:spcPts val="0"/>
              </a:spcBef>
              <a:spcAft>
                <a:spcPts val="0"/>
              </a:spcAft>
              <a:buNone/>
            </a:pPr>
            <a:r>
              <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AutoNum type="arabicPeriod"/>
            </a:pPr>
            <a:r>
              <a:rPr lang="en">
                <a:solidFill>
                  <a:schemeClr val="lt2"/>
                </a:solidFill>
                <a:latin typeface="Cambay"/>
                <a:ea typeface="Cambay"/>
                <a:cs typeface="Cambay"/>
                <a:sym typeface="Cambay"/>
              </a:rPr>
              <a:t>Does having a sustainability score make you choose Instacart, over competitors not having this feature?</a:t>
            </a:r>
            <a:endParaRPr>
              <a:solidFill>
                <a:schemeClr val="lt2"/>
              </a:solidFill>
              <a:latin typeface="Cambay"/>
              <a:ea typeface="Cambay"/>
              <a:cs typeface="Cambay"/>
              <a:sym typeface="Cambay"/>
            </a:endParaRPr>
          </a:p>
          <a:p>
            <a:pPr indent="0" lvl="0" marL="457200" rtl="0" algn="l">
              <a:spcBef>
                <a:spcPts val="0"/>
              </a:spcBef>
              <a:spcAft>
                <a:spcPts val="0"/>
              </a:spcAft>
              <a:buNone/>
            </a:pPr>
            <a:r>
              <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AutoNum type="arabicPeriod"/>
            </a:pPr>
            <a:r>
              <a:rPr lang="en">
                <a:solidFill>
                  <a:schemeClr val="lt2"/>
                </a:solidFill>
                <a:latin typeface="Cambay"/>
                <a:ea typeface="Cambay"/>
                <a:cs typeface="Cambay"/>
                <a:sym typeface="Cambay"/>
              </a:rPr>
              <a:t>Tell us what do you think about the notifications? Do you think having these creative and fun notifications will impact your decision of opening the app?</a:t>
            </a:r>
            <a:endParaRPr>
              <a:solidFill>
                <a:schemeClr val="lt2"/>
              </a:solidFill>
              <a:latin typeface="Cambay"/>
              <a:ea typeface="Cambay"/>
              <a:cs typeface="Cambay"/>
              <a:sym typeface="Camb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28"/>
          <p:cNvSpPr/>
          <p:nvPr/>
        </p:nvSpPr>
        <p:spPr>
          <a:xfrm>
            <a:off x="951500" y="1609875"/>
            <a:ext cx="813000" cy="8130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a:off x="951500" y="3329625"/>
            <a:ext cx="813000" cy="8130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a:off x="4824750" y="1609875"/>
            <a:ext cx="813000" cy="8130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a:off x="4824750" y="3329625"/>
            <a:ext cx="813000" cy="8130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txBox="1"/>
          <p:nvPr>
            <p:ph type="title"/>
          </p:nvPr>
        </p:nvSpPr>
        <p:spPr>
          <a:xfrm>
            <a:off x="1978376" y="1671975"/>
            <a:ext cx="2381400" cy="68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INSTACART</a:t>
            </a:r>
            <a:endParaRPr/>
          </a:p>
        </p:txBody>
      </p:sp>
      <p:sp>
        <p:nvSpPr>
          <p:cNvPr id="840" name="Google Shape;840;p28"/>
          <p:cNvSpPr txBox="1"/>
          <p:nvPr>
            <p:ph idx="6" type="title"/>
          </p:nvPr>
        </p:nvSpPr>
        <p:spPr>
          <a:xfrm>
            <a:off x="1978376" y="3391725"/>
            <a:ext cx="2381400" cy="68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NEW ADDITIONS</a:t>
            </a:r>
            <a:endParaRPr/>
          </a:p>
        </p:txBody>
      </p:sp>
      <p:sp>
        <p:nvSpPr>
          <p:cNvPr id="841" name="Google Shape;841;p28"/>
          <p:cNvSpPr txBox="1"/>
          <p:nvPr>
            <p:ph idx="9" type="title"/>
          </p:nvPr>
        </p:nvSpPr>
        <p:spPr>
          <a:xfrm>
            <a:off x="5851613" y="3391725"/>
            <a:ext cx="2381400" cy="68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USER </a:t>
            </a:r>
            <a:endParaRPr/>
          </a:p>
          <a:p>
            <a:pPr indent="0" lvl="0" marL="0" rtl="0" algn="l">
              <a:spcBef>
                <a:spcPts val="0"/>
              </a:spcBef>
              <a:spcAft>
                <a:spcPts val="0"/>
              </a:spcAft>
              <a:buNone/>
            </a:pPr>
            <a:r>
              <a:rPr lang="en"/>
              <a:t>TESTING</a:t>
            </a:r>
            <a:endParaRPr/>
          </a:p>
        </p:txBody>
      </p:sp>
      <p:sp>
        <p:nvSpPr>
          <p:cNvPr id="842" name="Google Shape;842;p28"/>
          <p:cNvSpPr txBox="1"/>
          <p:nvPr>
            <p:ph idx="2" type="title"/>
          </p:nvPr>
        </p:nvSpPr>
        <p:spPr>
          <a:xfrm>
            <a:off x="911000" y="1704525"/>
            <a:ext cx="894000" cy="6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43" name="Google Shape;843;p28"/>
          <p:cNvSpPr txBox="1"/>
          <p:nvPr>
            <p:ph idx="3" type="title"/>
          </p:nvPr>
        </p:nvSpPr>
        <p:spPr>
          <a:xfrm>
            <a:off x="5851626" y="1671975"/>
            <a:ext cx="2627100" cy="68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PRODUCT IMPROVEMENT</a:t>
            </a:r>
            <a:endParaRPr/>
          </a:p>
        </p:txBody>
      </p:sp>
      <p:sp>
        <p:nvSpPr>
          <p:cNvPr id="844" name="Google Shape;844;p28"/>
          <p:cNvSpPr txBox="1"/>
          <p:nvPr>
            <p:ph idx="4" type="title"/>
          </p:nvPr>
        </p:nvSpPr>
        <p:spPr>
          <a:xfrm>
            <a:off x="4784250" y="1704525"/>
            <a:ext cx="894000" cy="6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845" name="Google Shape;845;p28"/>
          <p:cNvSpPr txBox="1"/>
          <p:nvPr>
            <p:ph idx="7" type="title"/>
          </p:nvPr>
        </p:nvSpPr>
        <p:spPr>
          <a:xfrm>
            <a:off x="911000" y="3424275"/>
            <a:ext cx="894000" cy="6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846" name="Google Shape;846;p28"/>
          <p:cNvSpPr txBox="1"/>
          <p:nvPr>
            <p:ph idx="13" type="title"/>
          </p:nvPr>
        </p:nvSpPr>
        <p:spPr>
          <a:xfrm>
            <a:off x="4784250" y="3424275"/>
            <a:ext cx="894000" cy="6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847" name="Google Shape;847;p28"/>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3" name="Shape 1203"/>
        <p:cNvGrpSpPr/>
        <p:nvPr/>
      </p:nvGrpSpPr>
      <p:grpSpPr>
        <a:xfrm>
          <a:off x="0" y="0"/>
          <a:ext cx="0" cy="0"/>
          <a:chOff x="0" y="0"/>
          <a:chExt cx="0" cy="0"/>
        </a:xfrm>
      </p:grpSpPr>
      <p:sp>
        <p:nvSpPr>
          <p:cNvPr id="1204" name="Google Shape;1204;p4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USER FEEDBACK</a:t>
            </a:r>
            <a:endParaRPr/>
          </a:p>
        </p:txBody>
      </p:sp>
      <p:sp>
        <p:nvSpPr>
          <p:cNvPr id="1205" name="Google Shape;1205;p46"/>
          <p:cNvSpPr txBox="1"/>
          <p:nvPr/>
        </p:nvSpPr>
        <p:spPr>
          <a:xfrm>
            <a:off x="1158025" y="1220950"/>
            <a:ext cx="6968100" cy="344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Cambay"/>
                <a:ea typeface="Cambay"/>
                <a:cs typeface="Cambay"/>
                <a:sym typeface="Cambay"/>
              </a:rPr>
              <a:t>Personalized Homepage</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Great feature! More specific stores based on customer preferences</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Limiting the no. of stores on the homepage to make it more streamlined</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a:p>
            <a:pPr indent="0" lvl="0" marL="0" rtl="0" algn="l">
              <a:spcBef>
                <a:spcPts val="0"/>
              </a:spcBef>
              <a:spcAft>
                <a:spcPts val="0"/>
              </a:spcAft>
              <a:buNone/>
            </a:pPr>
            <a:r>
              <a:rPr b="1" lang="en">
                <a:solidFill>
                  <a:schemeClr val="dk2"/>
                </a:solidFill>
                <a:latin typeface="Cambay"/>
                <a:ea typeface="Cambay"/>
                <a:cs typeface="Cambay"/>
                <a:sym typeface="Cambay"/>
              </a:rPr>
              <a:t>Increased usability and customer satisfaction, higher engagement, and repeat purchases.</a:t>
            </a:r>
            <a:endParaRPr b="1">
              <a:solidFill>
                <a:schemeClr val="dk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a:p>
            <a:pPr indent="0" lvl="0" marL="0" rtl="0" algn="l">
              <a:spcBef>
                <a:spcPts val="0"/>
              </a:spcBef>
              <a:spcAft>
                <a:spcPts val="0"/>
              </a:spcAft>
              <a:buNone/>
            </a:pPr>
            <a:r>
              <a:rPr b="1" lang="en">
                <a:solidFill>
                  <a:schemeClr val="lt2"/>
                </a:solidFill>
                <a:latin typeface="Cambay"/>
                <a:ea typeface="Cambay"/>
                <a:cs typeface="Cambay"/>
                <a:sym typeface="Cambay"/>
              </a:rPr>
              <a:t>Meal Kits</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Wonderful idea, pre filling carts instead of picking each item.</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Prefer ingredient substitutions in the cart. Recipe booklet</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Customization, simplicity, and transparency are crucial for user satisfaction.</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a:p>
            <a:pPr indent="0" lvl="0" marL="0" rtl="0" algn="l">
              <a:spcBef>
                <a:spcPts val="0"/>
              </a:spcBef>
              <a:spcAft>
                <a:spcPts val="0"/>
              </a:spcAft>
              <a:buNone/>
            </a:pPr>
            <a:r>
              <a:rPr b="1" lang="en">
                <a:solidFill>
                  <a:schemeClr val="dk2"/>
                </a:solidFill>
                <a:latin typeface="Cambay"/>
                <a:ea typeface="Cambay"/>
                <a:cs typeface="Cambay"/>
                <a:sym typeface="Cambay"/>
              </a:rPr>
              <a:t>Enhanced customization, user-friendly experience, improved transparency, will lead to higher engagement and sales.</a:t>
            </a:r>
            <a:endParaRPr b="1">
              <a:solidFill>
                <a:schemeClr val="dk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9" name="Shape 1209"/>
        <p:cNvGrpSpPr/>
        <p:nvPr/>
      </p:nvGrpSpPr>
      <p:grpSpPr>
        <a:xfrm>
          <a:off x="0" y="0"/>
          <a:ext cx="0" cy="0"/>
          <a:chOff x="0" y="0"/>
          <a:chExt cx="0" cy="0"/>
        </a:xfrm>
      </p:grpSpPr>
      <p:sp>
        <p:nvSpPr>
          <p:cNvPr id="1210" name="Google Shape;1210;p4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USER FEEDBACK</a:t>
            </a:r>
            <a:endParaRPr/>
          </a:p>
        </p:txBody>
      </p:sp>
      <p:sp>
        <p:nvSpPr>
          <p:cNvPr id="1211" name="Google Shape;1211;p47"/>
          <p:cNvSpPr txBox="1"/>
          <p:nvPr/>
        </p:nvSpPr>
        <p:spPr>
          <a:xfrm>
            <a:off x="1158025" y="1220950"/>
            <a:ext cx="6968100" cy="344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Cambay"/>
                <a:ea typeface="Cambay"/>
                <a:cs typeface="Cambay"/>
                <a:sym typeface="Cambay"/>
              </a:rPr>
              <a:t>Sustainability and ecoScore</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Eco score is not central to grocery shopping decisions, considered vague.</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Clear communication and detailed information about sustainability scores are necessary</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b="1">
              <a:solidFill>
                <a:schemeClr val="dk2"/>
              </a:solidFill>
              <a:latin typeface="Cambay"/>
              <a:ea typeface="Cambay"/>
              <a:cs typeface="Cambay"/>
              <a:sym typeface="Cambay"/>
            </a:endParaRPr>
          </a:p>
          <a:p>
            <a:pPr indent="0" lvl="0" marL="0" rtl="0" algn="l">
              <a:spcBef>
                <a:spcPts val="0"/>
              </a:spcBef>
              <a:spcAft>
                <a:spcPts val="0"/>
              </a:spcAft>
              <a:buNone/>
            </a:pPr>
            <a:r>
              <a:rPr b="1" lang="en">
                <a:solidFill>
                  <a:schemeClr val="dk2"/>
                </a:solidFill>
                <a:latin typeface="Cambay"/>
                <a:ea typeface="Cambay"/>
                <a:cs typeface="Cambay"/>
                <a:sym typeface="Cambay"/>
              </a:rPr>
              <a:t>Enhanced communication, trust, and potential attraction of eco-conscious consumers.</a:t>
            </a:r>
            <a:endParaRPr b="1">
              <a:solidFill>
                <a:schemeClr val="dk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a:p>
            <a:pPr indent="0" lvl="0" marL="0" rtl="0" algn="l">
              <a:spcBef>
                <a:spcPts val="0"/>
              </a:spcBef>
              <a:spcAft>
                <a:spcPts val="0"/>
              </a:spcAft>
              <a:buNone/>
            </a:pPr>
            <a:r>
              <a:rPr b="1" lang="en">
                <a:solidFill>
                  <a:schemeClr val="lt2"/>
                </a:solidFill>
                <a:latin typeface="Cambay"/>
                <a:ea typeface="Cambay"/>
                <a:cs typeface="Cambay"/>
                <a:sym typeface="Cambay"/>
              </a:rPr>
              <a:t>Quirky Notifications</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Good idea but risk of fading into the background due to overexposure.</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Notifications should focus on relevant deals and promotions, differentiation and relevance are key.</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a:p>
            <a:pPr indent="0" lvl="0" marL="0" rtl="0" algn="l">
              <a:spcBef>
                <a:spcPts val="0"/>
              </a:spcBef>
              <a:spcAft>
                <a:spcPts val="0"/>
              </a:spcAft>
              <a:buNone/>
            </a:pPr>
            <a:r>
              <a:rPr b="1" lang="en">
                <a:solidFill>
                  <a:schemeClr val="dk2"/>
                </a:solidFill>
                <a:latin typeface="Cambay"/>
                <a:ea typeface="Cambay"/>
                <a:cs typeface="Cambay"/>
                <a:sym typeface="Cambay"/>
              </a:rPr>
              <a:t>Targeted notifications increase app engagement, satisfaction, and sales.</a:t>
            </a:r>
            <a:endParaRPr b="1">
              <a:solidFill>
                <a:schemeClr val="dk2"/>
              </a:solidFill>
              <a:latin typeface="Cambay"/>
              <a:ea typeface="Cambay"/>
              <a:cs typeface="Cambay"/>
              <a:sym typeface="Cambay"/>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5" name="Shape 1215"/>
        <p:cNvGrpSpPr/>
        <p:nvPr/>
      </p:nvGrpSpPr>
      <p:grpSpPr>
        <a:xfrm>
          <a:off x="0" y="0"/>
          <a:ext cx="0" cy="0"/>
          <a:chOff x="0" y="0"/>
          <a:chExt cx="0" cy="0"/>
        </a:xfrm>
      </p:grpSpPr>
      <p:sp>
        <p:nvSpPr>
          <p:cNvPr id="1216" name="Google Shape;1216;p48"/>
          <p:cNvSpPr txBox="1"/>
          <p:nvPr/>
        </p:nvSpPr>
        <p:spPr>
          <a:xfrm>
            <a:off x="5901600" y="4832700"/>
            <a:ext cx="2430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*B</a:t>
            </a:r>
            <a:r>
              <a:rPr lang="en" sz="1100"/>
              <a:t>ased on the user testing results</a:t>
            </a:r>
            <a:endParaRPr/>
          </a:p>
        </p:txBody>
      </p:sp>
      <p:sp>
        <p:nvSpPr>
          <p:cNvPr id="1217" name="Google Shape;1217;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TEST SUMMARY</a:t>
            </a:r>
            <a:endParaRPr/>
          </a:p>
        </p:txBody>
      </p:sp>
      <p:sp>
        <p:nvSpPr>
          <p:cNvPr id="1218" name="Google Shape;1218;p48"/>
          <p:cNvSpPr txBox="1"/>
          <p:nvPr>
            <p:ph idx="2" type="title"/>
          </p:nvPr>
        </p:nvSpPr>
        <p:spPr>
          <a:xfrm>
            <a:off x="1576600" y="1040825"/>
            <a:ext cx="2361000" cy="684900"/>
          </a:xfrm>
          <a:prstGeom prst="rect">
            <a:avLst/>
          </a:prstGeom>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900"/>
              <a:t>Personalized Homepage</a:t>
            </a:r>
            <a:endParaRPr sz="1900"/>
          </a:p>
        </p:txBody>
      </p:sp>
      <p:sp>
        <p:nvSpPr>
          <p:cNvPr id="1219" name="Google Shape;1219;p48"/>
          <p:cNvSpPr txBox="1"/>
          <p:nvPr>
            <p:ph idx="3" type="title"/>
          </p:nvPr>
        </p:nvSpPr>
        <p:spPr>
          <a:xfrm>
            <a:off x="5053991" y="1228775"/>
            <a:ext cx="2361000" cy="30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900"/>
              <a:t>Meal Kits</a:t>
            </a:r>
            <a:endParaRPr sz="1900"/>
          </a:p>
        </p:txBody>
      </p:sp>
      <p:sp>
        <p:nvSpPr>
          <p:cNvPr id="1220" name="Google Shape;1220;p48"/>
          <p:cNvSpPr txBox="1"/>
          <p:nvPr>
            <p:ph idx="5" type="title"/>
          </p:nvPr>
        </p:nvSpPr>
        <p:spPr>
          <a:xfrm>
            <a:off x="1576600" y="2975700"/>
            <a:ext cx="2361000" cy="47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900"/>
              <a:t>Sustainability and ecoScore</a:t>
            </a:r>
            <a:endParaRPr sz="1900"/>
          </a:p>
        </p:txBody>
      </p:sp>
      <p:sp>
        <p:nvSpPr>
          <p:cNvPr id="1221" name="Google Shape;1221;p48"/>
          <p:cNvSpPr txBox="1"/>
          <p:nvPr>
            <p:ph idx="7" type="title"/>
          </p:nvPr>
        </p:nvSpPr>
        <p:spPr>
          <a:xfrm>
            <a:off x="5053994" y="3051900"/>
            <a:ext cx="2361000" cy="30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900"/>
              <a:t>Quirky Notifications</a:t>
            </a:r>
            <a:endParaRPr sz="1900"/>
          </a:p>
        </p:txBody>
      </p:sp>
      <p:grpSp>
        <p:nvGrpSpPr>
          <p:cNvPr id="1222" name="Google Shape;1222;p48"/>
          <p:cNvGrpSpPr/>
          <p:nvPr/>
        </p:nvGrpSpPr>
        <p:grpSpPr>
          <a:xfrm>
            <a:off x="1234950" y="1858700"/>
            <a:ext cx="3163050" cy="270900"/>
            <a:chOff x="777750" y="1553900"/>
            <a:chExt cx="3163050" cy="270900"/>
          </a:xfrm>
        </p:grpSpPr>
        <p:sp>
          <p:nvSpPr>
            <p:cNvPr id="1223" name="Google Shape;1223;p48"/>
            <p:cNvSpPr txBox="1"/>
            <p:nvPr/>
          </p:nvSpPr>
          <p:spPr>
            <a:xfrm>
              <a:off x="777750" y="1553900"/>
              <a:ext cx="11262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Cambay"/>
                  <a:ea typeface="Cambay"/>
                  <a:cs typeface="Cambay"/>
                  <a:sym typeface="Cambay"/>
                </a:rPr>
                <a:t>Value</a:t>
              </a:r>
              <a:endParaRPr>
                <a:solidFill>
                  <a:schemeClr val="lt2"/>
                </a:solidFill>
                <a:latin typeface="Cambay"/>
                <a:ea typeface="Cambay"/>
                <a:cs typeface="Cambay"/>
                <a:sym typeface="Cambay"/>
              </a:endParaRPr>
            </a:p>
          </p:txBody>
        </p:sp>
        <p:sp>
          <p:nvSpPr>
            <p:cNvPr id="1224" name="Google Shape;1224;p48"/>
            <p:cNvSpPr txBox="1"/>
            <p:nvPr/>
          </p:nvSpPr>
          <p:spPr>
            <a:xfrm>
              <a:off x="3421500" y="1553900"/>
              <a:ext cx="519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Poppins"/>
                  <a:ea typeface="Poppins"/>
                  <a:cs typeface="Poppins"/>
                  <a:sym typeface="Poppins"/>
                </a:rPr>
                <a:t>4/5</a:t>
              </a:r>
              <a:endParaRPr b="1">
                <a:solidFill>
                  <a:schemeClr val="dk1"/>
                </a:solidFill>
                <a:latin typeface="Poppins"/>
                <a:ea typeface="Poppins"/>
                <a:cs typeface="Poppins"/>
                <a:sym typeface="Poppins"/>
              </a:endParaRPr>
            </a:p>
          </p:txBody>
        </p:sp>
        <p:sp>
          <p:nvSpPr>
            <p:cNvPr id="1225" name="Google Shape;1225;p48"/>
            <p:cNvSpPr/>
            <p:nvPr/>
          </p:nvSpPr>
          <p:spPr>
            <a:xfrm>
              <a:off x="20492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8"/>
            <p:cNvSpPr/>
            <p:nvPr/>
          </p:nvSpPr>
          <p:spPr>
            <a:xfrm>
              <a:off x="230293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8"/>
            <p:cNvSpPr/>
            <p:nvPr/>
          </p:nvSpPr>
          <p:spPr>
            <a:xfrm>
              <a:off x="255666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8"/>
            <p:cNvSpPr/>
            <p:nvPr/>
          </p:nvSpPr>
          <p:spPr>
            <a:xfrm>
              <a:off x="281038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8"/>
            <p:cNvSpPr/>
            <p:nvPr/>
          </p:nvSpPr>
          <p:spPr>
            <a:xfrm>
              <a:off x="3064113"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48"/>
          <p:cNvGrpSpPr/>
          <p:nvPr/>
        </p:nvGrpSpPr>
        <p:grpSpPr>
          <a:xfrm>
            <a:off x="1445675" y="2392100"/>
            <a:ext cx="2952325" cy="270900"/>
            <a:chOff x="988475" y="1553900"/>
            <a:chExt cx="2952325" cy="270900"/>
          </a:xfrm>
        </p:grpSpPr>
        <p:sp>
          <p:nvSpPr>
            <p:cNvPr id="1231" name="Google Shape;1231;p48"/>
            <p:cNvSpPr txBox="1"/>
            <p:nvPr/>
          </p:nvSpPr>
          <p:spPr>
            <a:xfrm>
              <a:off x="988475" y="1553900"/>
              <a:ext cx="915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Cambay"/>
                  <a:ea typeface="Cambay"/>
                  <a:cs typeface="Cambay"/>
                  <a:sym typeface="Cambay"/>
                </a:rPr>
                <a:t>Usability</a:t>
              </a:r>
              <a:endParaRPr>
                <a:solidFill>
                  <a:schemeClr val="lt2"/>
                </a:solidFill>
                <a:latin typeface="Cambay"/>
                <a:ea typeface="Cambay"/>
                <a:cs typeface="Cambay"/>
                <a:sym typeface="Cambay"/>
              </a:endParaRPr>
            </a:p>
          </p:txBody>
        </p:sp>
        <p:sp>
          <p:nvSpPr>
            <p:cNvPr id="1232" name="Google Shape;1232;p48"/>
            <p:cNvSpPr txBox="1"/>
            <p:nvPr/>
          </p:nvSpPr>
          <p:spPr>
            <a:xfrm>
              <a:off x="3421500" y="1553900"/>
              <a:ext cx="519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Poppins"/>
                  <a:ea typeface="Poppins"/>
                  <a:cs typeface="Poppins"/>
                  <a:sym typeface="Poppins"/>
                </a:rPr>
                <a:t>5</a:t>
              </a:r>
              <a:r>
                <a:rPr b="1" lang="en">
                  <a:solidFill>
                    <a:schemeClr val="dk1"/>
                  </a:solidFill>
                  <a:latin typeface="Poppins"/>
                  <a:ea typeface="Poppins"/>
                  <a:cs typeface="Poppins"/>
                  <a:sym typeface="Poppins"/>
                </a:rPr>
                <a:t>/5</a:t>
              </a:r>
              <a:endParaRPr b="1">
                <a:solidFill>
                  <a:schemeClr val="dk1"/>
                </a:solidFill>
                <a:latin typeface="Poppins"/>
                <a:ea typeface="Poppins"/>
                <a:cs typeface="Poppins"/>
                <a:sym typeface="Poppins"/>
              </a:endParaRPr>
            </a:p>
          </p:txBody>
        </p:sp>
        <p:sp>
          <p:nvSpPr>
            <p:cNvPr id="1233" name="Google Shape;1233;p48"/>
            <p:cNvSpPr/>
            <p:nvPr/>
          </p:nvSpPr>
          <p:spPr>
            <a:xfrm>
              <a:off x="20492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8"/>
            <p:cNvSpPr/>
            <p:nvPr/>
          </p:nvSpPr>
          <p:spPr>
            <a:xfrm>
              <a:off x="230293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8"/>
            <p:cNvSpPr/>
            <p:nvPr/>
          </p:nvSpPr>
          <p:spPr>
            <a:xfrm>
              <a:off x="255666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8"/>
            <p:cNvSpPr/>
            <p:nvPr/>
          </p:nvSpPr>
          <p:spPr>
            <a:xfrm>
              <a:off x="281038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8"/>
            <p:cNvSpPr/>
            <p:nvPr/>
          </p:nvSpPr>
          <p:spPr>
            <a:xfrm>
              <a:off x="30641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48"/>
          <p:cNvGrpSpPr/>
          <p:nvPr/>
        </p:nvGrpSpPr>
        <p:grpSpPr>
          <a:xfrm>
            <a:off x="4740150" y="1858700"/>
            <a:ext cx="3163050" cy="270900"/>
            <a:chOff x="777750" y="1553900"/>
            <a:chExt cx="3163050" cy="270900"/>
          </a:xfrm>
        </p:grpSpPr>
        <p:sp>
          <p:nvSpPr>
            <p:cNvPr id="1239" name="Google Shape;1239;p48"/>
            <p:cNvSpPr txBox="1"/>
            <p:nvPr/>
          </p:nvSpPr>
          <p:spPr>
            <a:xfrm>
              <a:off x="777750" y="1553900"/>
              <a:ext cx="11262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Cambay"/>
                  <a:ea typeface="Cambay"/>
                  <a:cs typeface="Cambay"/>
                  <a:sym typeface="Cambay"/>
                </a:rPr>
                <a:t>Value</a:t>
              </a:r>
              <a:endParaRPr>
                <a:solidFill>
                  <a:schemeClr val="lt2"/>
                </a:solidFill>
                <a:latin typeface="Cambay"/>
                <a:ea typeface="Cambay"/>
                <a:cs typeface="Cambay"/>
                <a:sym typeface="Cambay"/>
              </a:endParaRPr>
            </a:p>
            <a:p>
              <a:pPr indent="0" lvl="0" marL="0" rtl="0" algn="ctr">
                <a:spcBef>
                  <a:spcPts val="0"/>
                </a:spcBef>
                <a:spcAft>
                  <a:spcPts val="0"/>
                </a:spcAft>
                <a:buNone/>
              </a:pPr>
              <a:r>
                <a:t/>
              </a:r>
              <a:endParaRPr>
                <a:solidFill>
                  <a:schemeClr val="lt2"/>
                </a:solidFill>
                <a:latin typeface="Cambay"/>
                <a:ea typeface="Cambay"/>
                <a:cs typeface="Cambay"/>
                <a:sym typeface="Cambay"/>
              </a:endParaRPr>
            </a:p>
          </p:txBody>
        </p:sp>
        <p:sp>
          <p:nvSpPr>
            <p:cNvPr id="1240" name="Google Shape;1240;p48"/>
            <p:cNvSpPr txBox="1"/>
            <p:nvPr/>
          </p:nvSpPr>
          <p:spPr>
            <a:xfrm>
              <a:off x="3421500" y="1553900"/>
              <a:ext cx="519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Poppins"/>
                  <a:ea typeface="Poppins"/>
                  <a:cs typeface="Poppins"/>
                  <a:sym typeface="Poppins"/>
                </a:rPr>
                <a:t>5</a:t>
              </a:r>
              <a:r>
                <a:rPr b="1" lang="en">
                  <a:solidFill>
                    <a:schemeClr val="dk1"/>
                  </a:solidFill>
                  <a:latin typeface="Poppins"/>
                  <a:ea typeface="Poppins"/>
                  <a:cs typeface="Poppins"/>
                  <a:sym typeface="Poppins"/>
                </a:rPr>
                <a:t>/5</a:t>
              </a:r>
              <a:endParaRPr b="1">
                <a:solidFill>
                  <a:schemeClr val="dk1"/>
                </a:solidFill>
                <a:latin typeface="Poppins"/>
                <a:ea typeface="Poppins"/>
                <a:cs typeface="Poppins"/>
                <a:sym typeface="Poppins"/>
              </a:endParaRPr>
            </a:p>
          </p:txBody>
        </p:sp>
        <p:sp>
          <p:nvSpPr>
            <p:cNvPr id="1241" name="Google Shape;1241;p48"/>
            <p:cNvSpPr/>
            <p:nvPr/>
          </p:nvSpPr>
          <p:spPr>
            <a:xfrm>
              <a:off x="20492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8"/>
            <p:cNvSpPr/>
            <p:nvPr/>
          </p:nvSpPr>
          <p:spPr>
            <a:xfrm>
              <a:off x="230293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8"/>
            <p:cNvSpPr/>
            <p:nvPr/>
          </p:nvSpPr>
          <p:spPr>
            <a:xfrm>
              <a:off x="255666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8"/>
            <p:cNvSpPr/>
            <p:nvPr/>
          </p:nvSpPr>
          <p:spPr>
            <a:xfrm>
              <a:off x="281038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8"/>
            <p:cNvSpPr/>
            <p:nvPr/>
          </p:nvSpPr>
          <p:spPr>
            <a:xfrm>
              <a:off x="30641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48"/>
          <p:cNvGrpSpPr/>
          <p:nvPr/>
        </p:nvGrpSpPr>
        <p:grpSpPr>
          <a:xfrm>
            <a:off x="4950875" y="2392100"/>
            <a:ext cx="2952325" cy="270900"/>
            <a:chOff x="988475" y="1553900"/>
            <a:chExt cx="2952325" cy="270900"/>
          </a:xfrm>
        </p:grpSpPr>
        <p:sp>
          <p:nvSpPr>
            <p:cNvPr id="1247" name="Google Shape;1247;p48"/>
            <p:cNvSpPr txBox="1"/>
            <p:nvPr/>
          </p:nvSpPr>
          <p:spPr>
            <a:xfrm>
              <a:off x="988475" y="1553900"/>
              <a:ext cx="915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Cambay"/>
                  <a:ea typeface="Cambay"/>
                  <a:cs typeface="Cambay"/>
                  <a:sym typeface="Cambay"/>
                </a:rPr>
                <a:t>Usability</a:t>
              </a:r>
              <a:endParaRPr>
                <a:solidFill>
                  <a:schemeClr val="lt2"/>
                </a:solidFill>
                <a:latin typeface="Cambay"/>
                <a:ea typeface="Cambay"/>
                <a:cs typeface="Cambay"/>
                <a:sym typeface="Cambay"/>
              </a:endParaRPr>
            </a:p>
          </p:txBody>
        </p:sp>
        <p:sp>
          <p:nvSpPr>
            <p:cNvPr id="1248" name="Google Shape;1248;p48"/>
            <p:cNvSpPr txBox="1"/>
            <p:nvPr/>
          </p:nvSpPr>
          <p:spPr>
            <a:xfrm>
              <a:off x="3421500" y="1553900"/>
              <a:ext cx="519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Poppins"/>
                  <a:ea typeface="Poppins"/>
                  <a:cs typeface="Poppins"/>
                  <a:sym typeface="Poppins"/>
                </a:rPr>
                <a:t>3</a:t>
              </a:r>
              <a:r>
                <a:rPr b="1" lang="en">
                  <a:solidFill>
                    <a:schemeClr val="dk1"/>
                  </a:solidFill>
                  <a:latin typeface="Poppins"/>
                  <a:ea typeface="Poppins"/>
                  <a:cs typeface="Poppins"/>
                  <a:sym typeface="Poppins"/>
                </a:rPr>
                <a:t>/5</a:t>
              </a:r>
              <a:endParaRPr b="1">
                <a:solidFill>
                  <a:schemeClr val="dk1"/>
                </a:solidFill>
                <a:latin typeface="Poppins"/>
                <a:ea typeface="Poppins"/>
                <a:cs typeface="Poppins"/>
                <a:sym typeface="Poppins"/>
              </a:endParaRPr>
            </a:p>
          </p:txBody>
        </p:sp>
        <p:sp>
          <p:nvSpPr>
            <p:cNvPr id="1249" name="Google Shape;1249;p48"/>
            <p:cNvSpPr/>
            <p:nvPr/>
          </p:nvSpPr>
          <p:spPr>
            <a:xfrm>
              <a:off x="20492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8"/>
            <p:cNvSpPr/>
            <p:nvPr/>
          </p:nvSpPr>
          <p:spPr>
            <a:xfrm>
              <a:off x="230293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8"/>
            <p:cNvSpPr/>
            <p:nvPr/>
          </p:nvSpPr>
          <p:spPr>
            <a:xfrm>
              <a:off x="255666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8"/>
            <p:cNvSpPr/>
            <p:nvPr/>
          </p:nvSpPr>
          <p:spPr>
            <a:xfrm>
              <a:off x="2810388"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8"/>
            <p:cNvSpPr/>
            <p:nvPr/>
          </p:nvSpPr>
          <p:spPr>
            <a:xfrm>
              <a:off x="3064113"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48"/>
          <p:cNvGrpSpPr/>
          <p:nvPr/>
        </p:nvGrpSpPr>
        <p:grpSpPr>
          <a:xfrm>
            <a:off x="1234950" y="3687500"/>
            <a:ext cx="3163050" cy="270900"/>
            <a:chOff x="777750" y="1553900"/>
            <a:chExt cx="3163050" cy="270900"/>
          </a:xfrm>
        </p:grpSpPr>
        <p:sp>
          <p:nvSpPr>
            <p:cNvPr id="1255" name="Google Shape;1255;p48"/>
            <p:cNvSpPr txBox="1"/>
            <p:nvPr/>
          </p:nvSpPr>
          <p:spPr>
            <a:xfrm>
              <a:off x="777750" y="1553900"/>
              <a:ext cx="11262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Cambay"/>
                  <a:ea typeface="Cambay"/>
                  <a:cs typeface="Cambay"/>
                  <a:sym typeface="Cambay"/>
                </a:rPr>
                <a:t>Value</a:t>
              </a:r>
              <a:endParaRPr>
                <a:solidFill>
                  <a:schemeClr val="lt2"/>
                </a:solidFill>
                <a:latin typeface="Cambay"/>
                <a:ea typeface="Cambay"/>
                <a:cs typeface="Cambay"/>
                <a:sym typeface="Cambay"/>
              </a:endParaRPr>
            </a:p>
          </p:txBody>
        </p:sp>
        <p:sp>
          <p:nvSpPr>
            <p:cNvPr id="1256" name="Google Shape;1256;p48"/>
            <p:cNvSpPr txBox="1"/>
            <p:nvPr/>
          </p:nvSpPr>
          <p:spPr>
            <a:xfrm>
              <a:off x="3421500" y="1553900"/>
              <a:ext cx="519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Poppins"/>
                  <a:ea typeface="Poppins"/>
                  <a:cs typeface="Poppins"/>
                  <a:sym typeface="Poppins"/>
                </a:rPr>
                <a:t>3</a:t>
              </a:r>
              <a:r>
                <a:rPr b="1" lang="en">
                  <a:solidFill>
                    <a:schemeClr val="dk1"/>
                  </a:solidFill>
                  <a:latin typeface="Poppins"/>
                  <a:ea typeface="Poppins"/>
                  <a:cs typeface="Poppins"/>
                  <a:sym typeface="Poppins"/>
                </a:rPr>
                <a:t>/5</a:t>
              </a:r>
              <a:endParaRPr b="1">
                <a:solidFill>
                  <a:schemeClr val="dk1"/>
                </a:solidFill>
                <a:latin typeface="Poppins"/>
                <a:ea typeface="Poppins"/>
                <a:cs typeface="Poppins"/>
                <a:sym typeface="Poppins"/>
              </a:endParaRPr>
            </a:p>
          </p:txBody>
        </p:sp>
        <p:sp>
          <p:nvSpPr>
            <p:cNvPr id="1257" name="Google Shape;1257;p48"/>
            <p:cNvSpPr/>
            <p:nvPr/>
          </p:nvSpPr>
          <p:spPr>
            <a:xfrm>
              <a:off x="20492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8"/>
            <p:cNvSpPr/>
            <p:nvPr/>
          </p:nvSpPr>
          <p:spPr>
            <a:xfrm>
              <a:off x="230293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8"/>
            <p:cNvSpPr/>
            <p:nvPr/>
          </p:nvSpPr>
          <p:spPr>
            <a:xfrm>
              <a:off x="255666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8"/>
            <p:cNvSpPr/>
            <p:nvPr/>
          </p:nvSpPr>
          <p:spPr>
            <a:xfrm>
              <a:off x="2810388" y="1602488"/>
              <a:ext cx="173700" cy="173700"/>
            </a:xfrm>
            <a:prstGeom prst="ellipse">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8"/>
            <p:cNvSpPr/>
            <p:nvPr/>
          </p:nvSpPr>
          <p:spPr>
            <a:xfrm>
              <a:off x="3064113"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48"/>
          <p:cNvGrpSpPr/>
          <p:nvPr/>
        </p:nvGrpSpPr>
        <p:grpSpPr>
          <a:xfrm>
            <a:off x="1445675" y="4220900"/>
            <a:ext cx="2952325" cy="270900"/>
            <a:chOff x="988475" y="1553900"/>
            <a:chExt cx="2952325" cy="270900"/>
          </a:xfrm>
        </p:grpSpPr>
        <p:sp>
          <p:nvSpPr>
            <p:cNvPr id="1263" name="Google Shape;1263;p48"/>
            <p:cNvSpPr txBox="1"/>
            <p:nvPr/>
          </p:nvSpPr>
          <p:spPr>
            <a:xfrm>
              <a:off x="988475" y="1553900"/>
              <a:ext cx="915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Cambay"/>
                  <a:ea typeface="Cambay"/>
                  <a:cs typeface="Cambay"/>
                  <a:sym typeface="Cambay"/>
                </a:rPr>
                <a:t>Usability</a:t>
              </a:r>
              <a:endParaRPr>
                <a:solidFill>
                  <a:schemeClr val="lt2"/>
                </a:solidFill>
                <a:latin typeface="Cambay"/>
                <a:ea typeface="Cambay"/>
                <a:cs typeface="Cambay"/>
                <a:sym typeface="Cambay"/>
              </a:endParaRPr>
            </a:p>
          </p:txBody>
        </p:sp>
        <p:sp>
          <p:nvSpPr>
            <p:cNvPr id="1264" name="Google Shape;1264;p48"/>
            <p:cNvSpPr txBox="1"/>
            <p:nvPr/>
          </p:nvSpPr>
          <p:spPr>
            <a:xfrm>
              <a:off x="3421500" y="1553900"/>
              <a:ext cx="519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Poppins"/>
                  <a:ea typeface="Poppins"/>
                  <a:cs typeface="Poppins"/>
                  <a:sym typeface="Poppins"/>
                </a:rPr>
                <a:t>2</a:t>
              </a:r>
              <a:r>
                <a:rPr b="1" lang="en">
                  <a:solidFill>
                    <a:schemeClr val="dk1"/>
                  </a:solidFill>
                  <a:latin typeface="Poppins"/>
                  <a:ea typeface="Poppins"/>
                  <a:cs typeface="Poppins"/>
                  <a:sym typeface="Poppins"/>
                </a:rPr>
                <a:t>/5</a:t>
              </a:r>
              <a:endParaRPr b="1">
                <a:solidFill>
                  <a:schemeClr val="dk1"/>
                </a:solidFill>
                <a:latin typeface="Poppins"/>
                <a:ea typeface="Poppins"/>
                <a:cs typeface="Poppins"/>
                <a:sym typeface="Poppins"/>
              </a:endParaRPr>
            </a:p>
          </p:txBody>
        </p:sp>
        <p:sp>
          <p:nvSpPr>
            <p:cNvPr id="1265" name="Google Shape;1265;p48"/>
            <p:cNvSpPr/>
            <p:nvPr/>
          </p:nvSpPr>
          <p:spPr>
            <a:xfrm>
              <a:off x="20492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8"/>
            <p:cNvSpPr/>
            <p:nvPr/>
          </p:nvSpPr>
          <p:spPr>
            <a:xfrm>
              <a:off x="230293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8"/>
            <p:cNvSpPr/>
            <p:nvPr/>
          </p:nvSpPr>
          <p:spPr>
            <a:xfrm>
              <a:off x="2556663" y="1602488"/>
              <a:ext cx="173700" cy="173700"/>
            </a:xfrm>
            <a:prstGeom prst="ellipse">
              <a:avLst/>
            </a:prstGeom>
            <a:solidFill>
              <a:schemeClr val="l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8"/>
            <p:cNvSpPr/>
            <p:nvPr/>
          </p:nvSpPr>
          <p:spPr>
            <a:xfrm>
              <a:off x="2810388"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8"/>
            <p:cNvSpPr/>
            <p:nvPr/>
          </p:nvSpPr>
          <p:spPr>
            <a:xfrm>
              <a:off x="3064113"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48"/>
          <p:cNvGrpSpPr/>
          <p:nvPr/>
        </p:nvGrpSpPr>
        <p:grpSpPr>
          <a:xfrm>
            <a:off x="4740150" y="3687500"/>
            <a:ext cx="3163050" cy="270900"/>
            <a:chOff x="777750" y="1553900"/>
            <a:chExt cx="3163050" cy="270900"/>
          </a:xfrm>
        </p:grpSpPr>
        <p:sp>
          <p:nvSpPr>
            <p:cNvPr id="1271" name="Google Shape;1271;p48"/>
            <p:cNvSpPr txBox="1"/>
            <p:nvPr/>
          </p:nvSpPr>
          <p:spPr>
            <a:xfrm>
              <a:off x="777750" y="1553900"/>
              <a:ext cx="11262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Cambay"/>
                  <a:ea typeface="Cambay"/>
                  <a:cs typeface="Cambay"/>
                  <a:sym typeface="Cambay"/>
                </a:rPr>
                <a:t>Value</a:t>
              </a:r>
              <a:endParaRPr>
                <a:solidFill>
                  <a:schemeClr val="lt2"/>
                </a:solidFill>
                <a:latin typeface="Cambay"/>
                <a:ea typeface="Cambay"/>
                <a:cs typeface="Cambay"/>
                <a:sym typeface="Cambay"/>
              </a:endParaRPr>
            </a:p>
          </p:txBody>
        </p:sp>
        <p:sp>
          <p:nvSpPr>
            <p:cNvPr id="1272" name="Google Shape;1272;p48"/>
            <p:cNvSpPr txBox="1"/>
            <p:nvPr/>
          </p:nvSpPr>
          <p:spPr>
            <a:xfrm>
              <a:off x="3421500" y="1553900"/>
              <a:ext cx="519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Poppins"/>
                  <a:ea typeface="Poppins"/>
                  <a:cs typeface="Poppins"/>
                  <a:sym typeface="Poppins"/>
                </a:rPr>
                <a:t>3</a:t>
              </a:r>
              <a:r>
                <a:rPr b="1" lang="en">
                  <a:solidFill>
                    <a:schemeClr val="dk1"/>
                  </a:solidFill>
                  <a:latin typeface="Poppins"/>
                  <a:ea typeface="Poppins"/>
                  <a:cs typeface="Poppins"/>
                  <a:sym typeface="Poppins"/>
                </a:rPr>
                <a:t>/5</a:t>
              </a:r>
              <a:endParaRPr b="1">
                <a:solidFill>
                  <a:schemeClr val="dk1"/>
                </a:solidFill>
                <a:latin typeface="Poppins"/>
                <a:ea typeface="Poppins"/>
                <a:cs typeface="Poppins"/>
                <a:sym typeface="Poppins"/>
              </a:endParaRPr>
            </a:p>
          </p:txBody>
        </p:sp>
        <p:sp>
          <p:nvSpPr>
            <p:cNvPr id="1273" name="Google Shape;1273;p48"/>
            <p:cNvSpPr/>
            <p:nvPr/>
          </p:nvSpPr>
          <p:spPr>
            <a:xfrm>
              <a:off x="20492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8"/>
            <p:cNvSpPr/>
            <p:nvPr/>
          </p:nvSpPr>
          <p:spPr>
            <a:xfrm>
              <a:off x="230293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8"/>
            <p:cNvSpPr/>
            <p:nvPr/>
          </p:nvSpPr>
          <p:spPr>
            <a:xfrm>
              <a:off x="255666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8"/>
            <p:cNvSpPr/>
            <p:nvPr/>
          </p:nvSpPr>
          <p:spPr>
            <a:xfrm>
              <a:off x="2810388"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8"/>
            <p:cNvSpPr/>
            <p:nvPr/>
          </p:nvSpPr>
          <p:spPr>
            <a:xfrm>
              <a:off x="3064113"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48"/>
          <p:cNvGrpSpPr/>
          <p:nvPr/>
        </p:nvGrpSpPr>
        <p:grpSpPr>
          <a:xfrm>
            <a:off x="4950875" y="4220900"/>
            <a:ext cx="2952325" cy="270900"/>
            <a:chOff x="988475" y="1553900"/>
            <a:chExt cx="2952325" cy="270900"/>
          </a:xfrm>
        </p:grpSpPr>
        <p:sp>
          <p:nvSpPr>
            <p:cNvPr id="1279" name="Google Shape;1279;p48"/>
            <p:cNvSpPr txBox="1"/>
            <p:nvPr/>
          </p:nvSpPr>
          <p:spPr>
            <a:xfrm>
              <a:off x="988475" y="1553900"/>
              <a:ext cx="915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latin typeface="Cambay"/>
                  <a:ea typeface="Cambay"/>
                  <a:cs typeface="Cambay"/>
                  <a:sym typeface="Cambay"/>
                </a:rPr>
                <a:t>Usability</a:t>
              </a:r>
              <a:endParaRPr>
                <a:solidFill>
                  <a:schemeClr val="lt2"/>
                </a:solidFill>
                <a:latin typeface="Cambay"/>
                <a:ea typeface="Cambay"/>
                <a:cs typeface="Cambay"/>
                <a:sym typeface="Cambay"/>
              </a:endParaRPr>
            </a:p>
          </p:txBody>
        </p:sp>
        <p:sp>
          <p:nvSpPr>
            <p:cNvPr id="1280" name="Google Shape;1280;p48"/>
            <p:cNvSpPr txBox="1"/>
            <p:nvPr/>
          </p:nvSpPr>
          <p:spPr>
            <a:xfrm>
              <a:off x="3421500" y="1553900"/>
              <a:ext cx="519300" cy="27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a:solidFill>
                    <a:schemeClr val="dk1"/>
                  </a:solidFill>
                  <a:latin typeface="Poppins"/>
                  <a:ea typeface="Poppins"/>
                  <a:cs typeface="Poppins"/>
                  <a:sym typeface="Poppins"/>
                </a:rPr>
                <a:t>3</a:t>
              </a:r>
              <a:r>
                <a:rPr b="1" lang="en">
                  <a:solidFill>
                    <a:schemeClr val="dk1"/>
                  </a:solidFill>
                  <a:latin typeface="Poppins"/>
                  <a:ea typeface="Poppins"/>
                  <a:cs typeface="Poppins"/>
                  <a:sym typeface="Poppins"/>
                </a:rPr>
                <a:t>/5</a:t>
              </a:r>
              <a:endParaRPr b="1">
                <a:solidFill>
                  <a:schemeClr val="dk1"/>
                </a:solidFill>
                <a:latin typeface="Poppins"/>
                <a:ea typeface="Poppins"/>
                <a:cs typeface="Poppins"/>
                <a:sym typeface="Poppins"/>
              </a:endParaRPr>
            </a:p>
          </p:txBody>
        </p:sp>
        <p:sp>
          <p:nvSpPr>
            <p:cNvPr id="1281" name="Google Shape;1281;p48"/>
            <p:cNvSpPr/>
            <p:nvPr/>
          </p:nvSpPr>
          <p:spPr>
            <a:xfrm>
              <a:off x="204921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8"/>
            <p:cNvSpPr/>
            <p:nvPr/>
          </p:nvSpPr>
          <p:spPr>
            <a:xfrm>
              <a:off x="2302938"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8"/>
            <p:cNvSpPr/>
            <p:nvPr/>
          </p:nvSpPr>
          <p:spPr>
            <a:xfrm>
              <a:off x="2556663" y="1602488"/>
              <a:ext cx="173700" cy="173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8"/>
            <p:cNvSpPr/>
            <p:nvPr/>
          </p:nvSpPr>
          <p:spPr>
            <a:xfrm>
              <a:off x="2810388"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8"/>
            <p:cNvSpPr/>
            <p:nvPr/>
          </p:nvSpPr>
          <p:spPr>
            <a:xfrm>
              <a:off x="3064113" y="1602488"/>
              <a:ext cx="173700" cy="173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9" name="Shape 1289"/>
        <p:cNvGrpSpPr/>
        <p:nvPr/>
      </p:nvGrpSpPr>
      <p:grpSpPr>
        <a:xfrm>
          <a:off x="0" y="0"/>
          <a:ext cx="0" cy="0"/>
          <a:chOff x="0" y="0"/>
          <a:chExt cx="0" cy="0"/>
        </a:xfrm>
      </p:grpSpPr>
      <p:pic>
        <p:nvPicPr>
          <p:cNvPr id="1290" name="Google Shape;1290;p49"/>
          <p:cNvPicPr preferRelativeResize="0"/>
          <p:nvPr/>
        </p:nvPicPr>
        <p:blipFill rotWithShape="1">
          <a:blip r:embed="rId3">
            <a:alphaModFix/>
          </a:blip>
          <a:srcRect b="0" l="12557" r="12564" t="0"/>
          <a:stretch/>
        </p:blipFill>
        <p:spPr>
          <a:xfrm>
            <a:off x="269450" y="658975"/>
            <a:ext cx="4085750" cy="3631451"/>
          </a:xfrm>
          <a:prstGeom prst="rect">
            <a:avLst/>
          </a:prstGeom>
          <a:noFill/>
          <a:ln>
            <a:noFill/>
          </a:ln>
        </p:spPr>
      </p:pic>
      <p:grpSp>
        <p:nvGrpSpPr>
          <p:cNvPr id="1291" name="Google Shape;1291;p49"/>
          <p:cNvGrpSpPr/>
          <p:nvPr/>
        </p:nvGrpSpPr>
        <p:grpSpPr>
          <a:xfrm>
            <a:off x="213893" y="585038"/>
            <a:ext cx="4184309" cy="3973407"/>
            <a:chOff x="238125" y="1235375"/>
            <a:chExt cx="3265675" cy="3101075"/>
          </a:xfrm>
        </p:grpSpPr>
        <p:sp>
          <p:nvSpPr>
            <p:cNvPr id="1292" name="Google Shape;1292;p49"/>
            <p:cNvSpPr/>
            <p:nvPr/>
          </p:nvSpPr>
          <p:spPr>
            <a:xfrm>
              <a:off x="238125" y="1235375"/>
              <a:ext cx="3265675" cy="3101075"/>
            </a:xfrm>
            <a:custGeom>
              <a:rect b="b" l="l" r="r" t="t"/>
              <a:pathLst>
                <a:path extrusionOk="0" h="124043" w="130627">
                  <a:moveTo>
                    <a:pt x="71513" y="4586"/>
                  </a:moveTo>
                  <a:cubicBezTo>
                    <a:pt x="85930" y="4586"/>
                    <a:pt x="104219" y="24177"/>
                    <a:pt x="115834" y="48943"/>
                  </a:cubicBezTo>
                  <a:cubicBezTo>
                    <a:pt x="127539" y="73887"/>
                    <a:pt x="130626" y="84360"/>
                    <a:pt x="123846" y="93906"/>
                  </a:cubicBezTo>
                  <a:cubicBezTo>
                    <a:pt x="117476" y="102881"/>
                    <a:pt x="99419" y="111570"/>
                    <a:pt x="64305" y="111570"/>
                  </a:cubicBezTo>
                  <a:cubicBezTo>
                    <a:pt x="62057" y="111570"/>
                    <a:pt x="59719" y="111535"/>
                    <a:pt x="57328" y="111463"/>
                  </a:cubicBezTo>
                  <a:cubicBezTo>
                    <a:pt x="56311" y="111517"/>
                    <a:pt x="55330" y="111552"/>
                    <a:pt x="54349" y="111552"/>
                  </a:cubicBezTo>
                  <a:cubicBezTo>
                    <a:pt x="29851" y="111552"/>
                    <a:pt x="12062" y="91765"/>
                    <a:pt x="10367" y="78044"/>
                  </a:cubicBezTo>
                  <a:cubicBezTo>
                    <a:pt x="9742" y="69729"/>
                    <a:pt x="9903" y="56633"/>
                    <a:pt x="26514" y="34472"/>
                  </a:cubicBezTo>
                  <a:cubicBezTo>
                    <a:pt x="43144" y="12294"/>
                    <a:pt x="56704" y="4907"/>
                    <a:pt x="71174" y="4586"/>
                  </a:cubicBezTo>
                  <a:close/>
                  <a:moveTo>
                    <a:pt x="0" y="0"/>
                  </a:moveTo>
                  <a:lnTo>
                    <a:pt x="0" y="124042"/>
                  </a:lnTo>
                  <a:lnTo>
                    <a:pt x="130555" y="124042"/>
                  </a:lnTo>
                  <a:lnTo>
                    <a:pt x="1305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9"/>
            <p:cNvSpPr/>
            <p:nvPr/>
          </p:nvSpPr>
          <p:spPr>
            <a:xfrm>
              <a:off x="607000" y="1457500"/>
              <a:ext cx="2762525" cy="2488200"/>
            </a:xfrm>
            <a:custGeom>
              <a:rect b="b" l="l" r="r" t="t"/>
              <a:pathLst>
                <a:path extrusionOk="0" fill="none" h="99528" w="110501">
                  <a:moveTo>
                    <a:pt x="572" y="67428"/>
                  </a:moveTo>
                  <a:cubicBezTo>
                    <a:pt x="1" y="59827"/>
                    <a:pt x="144" y="47855"/>
                    <a:pt x="15346" y="27586"/>
                  </a:cubicBezTo>
                  <a:cubicBezTo>
                    <a:pt x="30547" y="7316"/>
                    <a:pt x="42930" y="554"/>
                    <a:pt x="56170" y="286"/>
                  </a:cubicBezTo>
                  <a:cubicBezTo>
                    <a:pt x="69391" y="1"/>
                    <a:pt x="86288" y="18022"/>
                    <a:pt x="96994" y="40825"/>
                  </a:cubicBezTo>
                  <a:cubicBezTo>
                    <a:pt x="107681" y="63628"/>
                    <a:pt x="110500" y="73191"/>
                    <a:pt x="104309" y="81916"/>
                  </a:cubicBezTo>
                  <a:cubicBezTo>
                    <a:pt x="98118" y="90641"/>
                    <a:pt x="79829" y="99099"/>
                    <a:pt x="43501" y="97975"/>
                  </a:cubicBezTo>
                  <a:cubicBezTo>
                    <a:pt x="19717" y="99527"/>
                    <a:pt x="2196" y="80471"/>
                    <a:pt x="572" y="67428"/>
                  </a:cubicBezTo>
                  <a:close/>
                </a:path>
              </a:pathLst>
            </a:custGeom>
            <a:noFill/>
            <a:ln cap="flat" cmpd="sng" w="19050">
              <a:solidFill>
                <a:schemeClr val="accent1"/>
              </a:solidFill>
              <a:prstDash val="dash"/>
              <a:miter lim="17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9"/>
            <p:cNvSpPr/>
            <p:nvPr/>
          </p:nvSpPr>
          <p:spPr>
            <a:xfrm>
              <a:off x="549475" y="1581525"/>
              <a:ext cx="840400" cy="1047825"/>
            </a:xfrm>
            <a:custGeom>
              <a:rect b="b" l="l" r="r" t="t"/>
              <a:pathLst>
                <a:path extrusionOk="0"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9"/>
            <p:cNvSpPr/>
            <p:nvPr/>
          </p:nvSpPr>
          <p:spPr>
            <a:xfrm>
              <a:off x="549475" y="1581525"/>
              <a:ext cx="840400" cy="1047825"/>
            </a:xfrm>
            <a:custGeom>
              <a:rect b="b" l="l" r="r" t="t"/>
              <a:pathLst>
                <a:path extrusionOk="0" fill="none"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9"/>
            <p:cNvSpPr/>
            <p:nvPr/>
          </p:nvSpPr>
          <p:spPr>
            <a:xfrm>
              <a:off x="2520625" y="1590450"/>
              <a:ext cx="891725" cy="1243200"/>
            </a:xfrm>
            <a:custGeom>
              <a:rect b="b" l="l" r="r" t="t"/>
              <a:pathLst>
                <a:path extrusionOk="0" h="49728" w="35669">
                  <a:moveTo>
                    <a:pt x="1" y="0"/>
                  </a:move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9"/>
            <p:cNvSpPr/>
            <p:nvPr/>
          </p:nvSpPr>
          <p:spPr>
            <a:xfrm>
              <a:off x="2520625" y="1590450"/>
              <a:ext cx="891725" cy="1243200"/>
            </a:xfrm>
            <a:custGeom>
              <a:rect b="b" l="l" r="r" t="t"/>
              <a:pathLst>
                <a:path extrusionOk="0" fill="none" h="49728" w="35669">
                  <a:moveTo>
                    <a:pt x="1" y="0"/>
                  </a:moveTo>
                  <a:lnTo>
                    <a:pt x="1" y="0"/>
                  </a:ln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9"/>
            <p:cNvSpPr/>
            <p:nvPr/>
          </p:nvSpPr>
          <p:spPr>
            <a:xfrm>
              <a:off x="1466575" y="3937625"/>
              <a:ext cx="1221350" cy="286850"/>
            </a:xfrm>
            <a:custGeom>
              <a:rect b="b" l="l" r="r" t="t"/>
              <a:pathLst>
                <a:path extrusionOk="0" h="11474" w="48854">
                  <a:moveTo>
                    <a:pt x="48854" y="1"/>
                  </a:move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lnTo>
                    <a:pt x="1" y="3159"/>
                  </a:lnTo>
                  <a:cubicBezTo>
                    <a:pt x="7298" y="8994"/>
                    <a:pt x="14132" y="11456"/>
                    <a:pt x="22036" y="11474"/>
                  </a:cubicBezTo>
                  <a:lnTo>
                    <a:pt x="22143" y="11474"/>
                  </a:lnTo>
                  <a:cubicBezTo>
                    <a:pt x="32349" y="11474"/>
                    <a:pt x="41128" y="7477"/>
                    <a:pt x="48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9"/>
            <p:cNvSpPr/>
            <p:nvPr/>
          </p:nvSpPr>
          <p:spPr>
            <a:xfrm>
              <a:off x="1466575" y="3937625"/>
              <a:ext cx="1221350" cy="286850"/>
            </a:xfrm>
            <a:custGeom>
              <a:rect b="b" l="l" r="r" t="t"/>
              <a:pathLst>
                <a:path extrusionOk="0" fill="none" h="11474" w="48854">
                  <a:moveTo>
                    <a:pt x="48854" y="1"/>
                  </a:moveTo>
                  <a:lnTo>
                    <a:pt x="48854" y="1"/>
                  </a:ln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cubicBezTo>
                    <a:pt x="7298" y="8994"/>
                    <a:pt x="14132" y="11456"/>
                    <a:pt x="22036" y="11474"/>
                  </a:cubicBezTo>
                  <a:lnTo>
                    <a:pt x="22143" y="11474"/>
                  </a:lnTo>
                  <a:cubicBezTo>
                    <a:pt x="32349" y="11474"/>
                    <a:pt x="41128" y="7477"/>
                    <a:pt x="48854" y="1"/>
                  </a:cubicBezTo>
                  <a:close/>
                </a:path>
              </a:pathLst>
            </a:custGeom>
            <a:solidFill>
              <a:schemeClr val="dk2"/>
            </a:solid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 name="Google Shape;1300;p49"/>
          <p:cNvSpPr/>
          <p:nvPr/>
        </p:nvSpPr>
        <p:spPr>
          <a:xfrm>
            <a:off x="8430900" y="4401750"/>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9"/>
          <p:cNvSpPr/>
          <p:nvPr/>
        </p:nvSpPr>
        <p:spPr>
          <a:xfrm>
            <a:off x="8430898" y="433500"/>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 name="Google Shape;1302;p49"/>
          <p:cNvGrpSpPr/>
          <p:nvPr/>
        </p:nvGrpSpPr>
        <p:grpSpPr>
          <a:xfrm>
            <a:off x="3903746" y="361071"/>
            <a:ext cx="668263" cy="356672"/>
            <a:chOff x="6613421" y="4558496"/>
            <a:chExt cx="668263" cy="356672"/>
          </a:xfrm>
        </p:grpSpPr>
        <p:grpSp>
          <p:nvGrpSpPr>
            <p:cNvPr id="1303" name="Google Shape;1303;p49"/>
            <p:cNvGrpSpPr/>
            <p:nvPr/>
          </p:nvGrpSpPr>
          <p:grpSpPr>
            <a:xfrm>
              <a:off x="6613421" y="4697571"/>
              <a:ext cx="668263" cy="217597"/>
              <a:chOff x="-668239" y="4338844"/>
              <a:chExt cx="298478" cy="97194"/>
            </a:xfrm>
          </p:grpSpPr>
          <p:sp>
            <p:nvSpPr>
              <p:cNvPr id="1304" name="Google Shape;1304;p49"/>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9"/>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9"/>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9"/>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9"/>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9"/>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9"/>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9"/>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9"/>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9"/>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49"/>
            <p:cNvGrpSpPr/>
            <p:nvPr/>
          </p:nvGrpSpPr>
          <p:grpSpPr>
            <a:xfrm>
              <a:off x="6613421" y="4558496"/>
              <a:ext cx="668263" cy="217597"/>
              <a:chOff x="-668239" y="4338844"/>
              <a:chExt cx="298478" cy="97194"/>
            </a:xfrm>
          </p:grpSpPr>
          <p:sp>
            <p:nvSpPr>
              <p:cNvPr id="1315" name="Google Shape;1315;p49"/>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9"/>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9"/>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9"/>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9"/>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9"/>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9"/>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9"/>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9"/>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9"/>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25" name="Google Shape;1325;p49"/>
          <p:cNvSpPr txBox="1"/>
          <p:nvPr>
            <p:ph type="title"/>
          </p:nvPr>
        </p:nvSpPr>
        <p:spPr>
          <a:xfrm>
            <a:off x="4751700" y="2634750"/>
            <a:ext cx="36597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326" name="Google Shape;1326;p49"/>
          <p:cNvSpPr/>
          <p:nvPr/>
        </p:nvSpPr>
        <p:spPr>
          <a:xfrm>
            <a:off x="5789100" y="1437151"/>
            <a:ext cx="1157100" cy="11346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9"/>
          <p:cNvSpPr txBox="1"/>
          <p:nvPr>
            <p:ph idx="4294967295" type="title"/>
          </p:nvPr>
        </p:nvSpPr>
        <p:spPr>
          <a:xfrm>
            <a:off x="5789100" y="1526400"/>
            <a:ext cx="1157100" cy="96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05</a:t>
            </a:r>
            <a:endParaRPr sz="5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1" name="Shape 1331"/>
        <p:cNvGrpSpPr/>
        <p:nvPr/>
      </p:nvGrpSpPr>
      <p:grpSpPr>
        <a:xfrm>
          <a:off x="0" y="0"/>
          <a:ext cx="0" cy="0"/>
          <a:chOff x="0" y="0"/>
          <a:chExt cx="0" cy="0"/>
        </a:xfrm>
      </p:grpSpPr>
      <p:sp>
        <p:nvSpPr>
          <p:cNvPr id="1332" name="Google Shape;1332;p5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FINAL RECOMMENDATIONS</a:t>
            </a:r>
            <a:endParaRPr/>
          </a:p>
        </p:txBody>
      </p:sp>
      <p:sp>
        <p:nvSpPr>
          <p:cNvPr id="1333" name="Google Shape;1333;p50"/>
          <p:cNvSpPr txBox="1"/>
          <p:nvPr/>
        </p:nvSpPr>
        <p:spPr>
          <a:xfrm>
            <a:off x="1158025" y="1144750"/>
            <a:ext cx="6968100" cy="3744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2"/>
              </a:buClr>
              <a:buSzPts val="1400"/>
              <a:buFont typeface="Cambay"/>
              <a:buChar char="●"/>
            </a:pPr>
            <a:r>
              <a:rPr b="1" lang="en">
                <a:solidFill>
                  <a:schemeClr val="lt2"/>
                </a:solidFill>
                <a:latin typeface="Cambay"/>
                <a:ea typeface="Cambay"/>
                <a:cs typeface="Cambay"/>
                <a:sym typeface="Cambay"/>
              </a:rPr>
              <a:t>Add the Meal Kits feature to Instacart</a:t>
            </a:r>
            <a:endParaRPr b="1">
              <a:solidFill>
                <a:schemeClr val="lt2"/>
              </a:solidFill>
              <a:latin typeface="Cambay"/>
              <a:ea typeface="Cambay"/>
              <a:cs typeface="Cambay"/>
              <a:sym typeface="Cambay"/>
            </a:endParaRPr>
          </a:p>
          <a:p>
            <a:pPr indent="-317500" lvl="1" marL="9144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There is an overwhelmingly positive response from user testing for the feature, as well as an excellent business case.</a:t>
            </a:r>
            <a:endParaRPr>
              <a:solidFill>
                <a:schemeClr val="lt2"/>
              </a:solidFill>
              <a:latin typeface="Cambay"/>
              <a:ea typeface="Cambay"/>
              <a:cs typeface="Cambay"/>
              <a:sym typeface="Cambay"/>
            </a:endParaRPr>
          </a:p>
          <a:p>
            <a:pPr indent="-317500" lvl="1" marL="9144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The Total Addressable Market for the meal kit delivery service in the US is $8.7 billion and growing at 15% CAGR. A significant portion of this market can be easily tapped into by Instacart through its existing </a:t>
            </a:r>
            <a:r>
              <a:rPr lang="en">
                <a:solidFill>
                  <a:schemeClr val="lt2"/>
                </a:solidFill>
                <a:latin typeface="Cambay"/>
                <a:ea typeface="Cambay"/>
                <a:cs typeface="Cambay"/>
                <a:sym typeface="Cambay"/>
              </a:rPr>
              <a:t>user base</a:t>
            </a:r>
            <a:r>
              <a:rPr lang="en">
                <a:solidFill>
                  <a:schemeClr val="lt2"/>
                </a:solidFill>
                <a:latin typeface="Cambay"/>
                <a:ea typeface="Cambay"/>
                <a:cs typeface="Cambay"/>
                <a:sym typeface="Cambay"/>
              </a:rPr>
              <a:t>.</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b="1" lang="en">
                <a:solidFill>
                  <a:schemeClr val="lt2"/>
                </a:solidFill>
                <a:latin typeface="Cambay"/>
                <a:ea typeface="Cambay"/>
                <a:cs typeface="Cambay"/>
                <a:sym typeface="Cambay"/>
              </a:rPr>
              <a:t>Refine and implement the ecoScore feature</a:t>
            </a:r>
            <a:endParaRPr b="1">
              <a:solidFill>
                <a:schemeClr val="lt2"/>
              </a:solidFill>
              <a:latin typeface="Cambay"/>
              <a:ea typeface="Cambay"/>
              <a:cs typeface="Cambay"/>
              <a:sym typeface="Cambay"/>
            </a:endParaRPr>
          </a:p>
          <a:p>
            <a:pPr indent="-317500" lvl="1" marL="9144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ecoScore feature helps attract eco-</a:t>
            </a:r>
            <a:r>
              <a:rPr lang="en">
                <a:solidFill>
                  <a:schemeClr val="lt2"/>
                </a:solidFill>
                <a:latin typeface="Cambay"/>
                <a:ea typeface="Cambay"/>
                <a:cs typeface="Cambay"/>
                <a:sym typeface="Cambay"/>
              </a:rPr>
              <a:t>conscious</a:t>
            </a:r>
            <a:r>
              <a:rPr lang="en">
                <a:solidFill>
                  <a:schemeClr val="lt2"/>
                </a:solidFill>
                <a:latin typeface="Cambay"/>
                <a:ea typeface="Cambay"/>
                <a:cs typeface="Cambay"/>
                <a:sym typeface="Cambay"/>
              </a:rPr>
              <a:t> customers as well as improve brand reputation.</a:t>
            </a:r>
            <a:endParaRPr>
              <a:solidFill>
                <a:schemeClr val="lt2"/>
              </a:solidFill>
              <a:latin typeface="Cambay"/>
              <a:ea typeface="Cambay"/>
              <a:cs typeface="Cambay"/>
              <a:sym typeface="Cambay"/>
            </a:endParaRPr>
          </a:p>
          <a:p>
            <a:pPr indent="-317500" lvl="1" marL="9144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As per the user feedback received, the score calculations should be transparent to build more trust in the system amongst the users.</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b="1">
              <a:solidFill>
                <a:schemeClr val="lt2"/>
              </a:solidFill>
              <a:latin typeface="Cambay"/>
              <a:ea typeface="Cambay"/>
              <a:cs typeface="Cambay"/>
              <a:sym typeface="Cambay"/>
            </a:endParaRPr>
          </a:p>
          <a:p>
            <a:pPr indent="-317500" lvl="0" marL="457200" rtl="0" algn="l">
              <a:spcBef>
                <a:spcPts val="0"/>
              </a:spcBef>
              <a:spcAft>
                <a:spcPts val="0"/>
              </a:spcAft>
              <a:buClr>
                <a:schemeClr val="lt2"/>
              </a:buClr>
              <a:buSzPts val="1400"/>
              <a:buFont typeface="Cambay"/>
              <a:buChar char="●"/>
            </a:pPr>
            <a:r>
              <a:rPr b="1" lang="en">
                <a:solidFill>
                  <a:schemeClr val="lt2"/>
                </a:solidFill>
                <a:latin typeface="Cambay"/>
                <a:ea typeface="Cambay"/>
                <a:cs typeface="Cambay"/>
                <a:sym typeface="Cambay"/>
              </a:rPr>
              <a:t>Implement personalized homepage and notifications</a:t>
            </a:r>
            <a:endParaRPr b="1">
              <a:solidFill>
                <a:schemeClr val="lt2"/>
              </a:solidFill>
              <a:latin typeface="Cambay"/>
              <a:ea typeface="Cambay"/>
              <a:cs typeface="Cambay"/>
              <a:sym typeface="Cambay"/>
            </a:endParaRPr>
          </a:p>
          <a:p>
            <a:pPr indent="-317500" lvl="1" marL="9144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Personalized homepage has received positive feedback unanimously from our test users and implementing it will lead to better user experience.</a:t>
            </a:r>
            <a:endParaRPr>
              <a:solidFill>
                <a:schemeClr val="lt2"/>
              </a:solidFill>
              <a:latin typeface="Cambay"/>
              <a:ea typeface="Cambay"/>
              <a:cs typeface="Cambay"/>
              <a:sym typeface="Cambay"/>
            </a:endParaRPr>
          </a:p>
          <a:p>
            <a:pPr indent="-317500" lvl="1" marL="914400" rtl="0" algn="l">
              <a:spcBef>
                <a:spcPts val="0"/>
              </a:spcBef>
              <a:spcAft>
                <a:spcPts val="0"/>
              </a:spcAft>
              <a:buClr>
                <a:schemeClr val="lt2"/>
              </a:buClr>
              <a:buSzPts val="1400"/>
              <a:buFont typeface="Cambay"/>
              <a:buChar char="○"/>
            </a:pPr>
            <a:r>
              <a:rPr lang="en">
                <a:solidFill>
                  <a:schemeClr val="lt2"/>
                </a:solidFill>
                <a:latin typeface="Cambay"/>
                <a:ea typeface="Cambay"/>
                <a:cs typeface="Cambay"/>
                <a:sym typeface="Cambay"/>
              </a:rPr>
              <a:t>Quirky notifications help nudge the user and result in more orders.</a:t>
            </a:r>
            <a:endParaRPr>
              <a:solidFill>
                <a:schemeClr val="lt2"/>
              </a:solidFill>
              <a:latin typeface="Cambay"/>
              <a:ea typeface="Cambay"/>
              <a:cs typeface="Cambay"/>
              <a:sym typeface="Cambay"/>
            </a:endParaRPr>
          </a:p>
          <a:p>
            <a:pPr indent="0" lvl="0" marL="0" rtl="0" algn="l">
              <a:spcBef>
                <a:spcPts val="0"/>
              </a:spcBef>
              <a:spcAft>
                <a:spcPts val="0"/>
              </a:spcAft>
              <a:buNone/>
            </a:pPr>
            <a:r>
              <a:t/>
            </a:r>
            <a:endParaRPr>
              <a:solidFill>
                <a:schemeClr val="lt2"/>
              </a:solidFill>
              <a:latin typeface="Cambay"/>
              <a:ea typeface="Cambay"/>
              <a:cs typeface="Cambay"/>
              <a:sym typeface="Cambay"/>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7" name="Shape 1337"/>
        <p:cNvGrpSpPr/>
        <p:nvPr/>
      </p:nvGrpSpPr>
      <p:grpSpPr>
        <a:xfrm>
          <a:off x="0" y="0"/>
          <a:ext cx="0" cy="0"/>
          <a:chOff x="0" y="0"/>
          <a:chExt cx="0" cy="0"/>
        </a:xfrm>
      </p:grpSpPr>
      <p:sp>
        <p:nvSpPr>
          <p:cNvPr id="1338" name="Google Shape;1338;p51"/>
          <p:cNvSpPr txBox="1"/>
          <p:nvPr>
            <p:ph type="title"/>
          </p:nvPr>
        </p:nvSpPr>
        <p:spPr>
          <a:xfrm>
            <a:off x="1796100" y="1360400"/>
            <a:ext cx="55518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br>
              <a:rPr lang="en"/>
            </a:br>
            <a:r>
              <a:rPr lang="en" sz="2800">
                <a:solidFill>
                  <a:schemeClr val="accent1"/>
                </a:solidFill>
              </a:rPr>
              <a:t>Do you have any questions?</a:t>
            </a:r>
            <a:endParaRPr sz="2800">
              <a:solidFill>
                <a:schemeClr val="accen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pic>
        <p:nvPicPr>
          <p:cNvPr id="852" name="Google Shape;852;p29"/>
          <p:cNvPicPr preferRelativeResize="0"/>
          <p:nvPr/>
        </p:nvPicPr>
        <p:blipFill rotWithShape="1">
          <a:blip r:embed="rId3">
            <a:alphaModFix/>
          </a:blip>
          <a:srcRect b="0" l="20979" r="25074" t="0"/>
          <a:stretch/>
        </p:blipFill>
        <p:spPr>
          <a:xfrm>
            <a:off x="1123825" y="1086938"/>
            <a:ext cx="2402849" cy="2969626"/>
          </a:xfrm>
          <a:prstGeom prst="rect">
            <a:avLst/>
          </a:prstGeom>
          <a:noFill/>
          <a:ln>
            <a:noFill/>
          </a:ln>
        </p:spPr>
      </p:pic>
      <p:sp>
        <p:nvSpPr>
          <p:cNvPr id="853" name="Google Shape;853;p29"/>
          <p:cNvSpPr/>
          <p:nvPr/>
        </p:nvSpPr>
        <p:spPr>
          <a:xfrm>
            <a:off x="5871750" y="918901"/>
            <a:ext cx="1161000" cy="1096200"/>
          </a:xfrm>
          <a:prstGeom prst="ellipse">
            <a:avLst/>
          </a:prstGeom>
          <a:noFill/>
          <a:ln cap="flat" cmpd="sng" w="2857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9"/>
          <p:cNvSpPr txBox="1"/>
          <p:nvPr>
            <p:ph type="title"/>
          </p:nvPr>
        </p:nvSpPr>
        <p:spPr>
          <a:xfrm>
            <a:off x="4485300" y="2239875"/>
            <a:ext cx="3945600" cy="139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INSTACART</a:t>
            </a:r>
            <a:endParaRPr/>
          </a:p>
        </p:txBody>
      </p:sp>
      <p:sp>
        <p:nvSpPr>
          <p:cNvPr id="855" name="Google Shape;855;p29"/>
          <p:cNvSpPr txBox="1"/>
          <p:nvPr>
            <p:ph idx="2" type="title"/>
          </p:nvPr>
        </p:nvSpPr>
        <p:spPr>
          <a:xfrm>
            <a:off x="5942100" y="1046101"/>
            <a:ext cx="1020300" cy="841800"/>
          </a:xfrm>
          <a:prstGeom prst="rect">
            <a:avLst/>
          </a:prstGeom>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accent1"/>
                </a:solidFill>
              </a:rPr>
              <a:t>01</a:t>
            </a:r>
            <a:endParaRPr>
              <a:solidFill>
                <a:schemeClr val="accent1"/>
              </a:solidFill>
            </a:endParaRPr>
          </a:p>
        </p:txBody>
      </p:sp>
      <p:grpSp>
        <p:nvGrpSpPr>
          <p:cNvPr id="856" name="Google Shape;856;p29"/>
          <p:cNvGrpSpPr/>
          <p:nvPr/>
        </p:nvGrpSpPr>
        <p:grpSpPr>
          <a:xfrm rot="-5400000">
            <a:off x="152393" y="692876"/>
            <a:ext cx="4184309" cy="3973407"/>
            <a:chOff x="238125" y="1235375"/>
            <a:chExt cx="3265675" cy="3101075"/>
          </a:xfrm>
        </p:grpSpPr>
        <p:sp>
          <p:nvSpPr>
            <p:cNvPr id="857" name="Google Shape;857;p29"/>
            <p:cNvSpPr/>
            <p:nvPr/>
          </p:nvSpPr>
          <p:spPr>
            <a:xfrm>
              <a:off x="238125" y="1235375"/>
              <a:ext cx="3265675" cy="3101075"/>
            </a:xfrm>
            <a:custGeom>
              <a:rect b="b" l="l" r="r" t="t"/>
              <a:pathLst>
                <a:path extrusionOk="0" h="124043" w="130627">
                  <a:moveTo>
                    <a:pt x="71513" y="4586"/>
                  </a:moveTo>
                  <a:cubicBezTo>
                    <a:pt x="85930" y="4586"/>
                    <a:pt x="104219" y="24177"/>
                    <a:pt x="115834" y="48943"/>
                  </a:cubicBezTo>
                  <a:cubicBezTo>
                    <a:pt x="127539" y="73887"/>
                    <a:pt x="130626" y="84360"/>
                    <a:pt x="123846" y="93906"/>
                  </a:cubicBezTo>
                  <a:cubicBezTo>
                    <a:pt x="117476" y="102881"/>
                    <a:pt x="99419" y="111570"/>
                    <a:pt x="64305" y="111570"/>
                  </a:cubicBezTo>
                  <a:cubicBezTo>
                    <a:pt x="62057" y="111570"/>
                    <a:pt x="59719" y="111535"/>
                    <a:pt x="57328" y="111463"/>
                  </a:cubicBezTo>
                  <a:cubicBezTo>
                    <a:pt x="56311" y="111517"/>
                    <a:pt x="55330" y="111552"/>
                    <a:pt x="54349" y="111552"/>
                  </a:cubicBezTo>
                  <a:cubicBezTo>
                    <a:pt x="29851" y="111552"/>
                    <a:pt x="12062" y="91765"/>
                    <a:pt x="10367" y="78044"/>
                  </a:cubicBezTo>
                  <a:cubicBezTo>
                    <a:pt x="9742" y="69729"/>
                    <a:pt x="9903" y="56633"/>
                    <a:pt x="26514" y="34472"/>
                  </a:cubicBezTo>
                  <a:cubicBezTo>
                    <a:pt x="43144" y="12294"/>
                    <a:pt x="56704" y="4907"/>
                    <a:pt x="71174" y="4586"/>
                  </a:cubicBezTo>
                  <a:close/>
                  <a:moveTo>
                    <a:pt x="0" y="0"/>
                  </a:moveTo>
                  <a:lnTo>
                    <a:pt x="0" y="124042"/>
                  </a:lnTo>
                  <a:lnTo>
                    <a:pt x="130555" y="124042"/>
                  </a:lnTo>
                  <a:lnTo>
                    <a:pt x="1305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9"/>
            <p:cNvSpPr/>
            <p:nvPr/>
          </p:nvSpPr>
          <p:spPr>
            <a:xfrm>
              <a:off x="607000" y="1457500"/>
              <a:ext cx="2762525" cy="2488200"/>
            </a:xfrm>
            <a:custGeom>
              <a:rect b="b" l="l" r="r" t="t"/>
              <a:pathLst>
                <a:path extrusionOk="0" fill="none" h="99528" w="110501">
                  <a:moveTo>
                    <a:pt x="572" y="67428"/>
                  </a:moveTo>
                  <a:cubicBezTo>
                    <a:pt x="1" y="59827"/>
                    <a:pt x="144" y="47855"/>
                    <a:pt x="15346" y="27586"/>
                  </a:cubicBezTo>
                  <a:cubicBezTo>
                    <a:pt x="30547" y="7316"/>
                    <a:pt x="42930" y="554"/>
                    <a:pt x="56170" y="286"/>
                  </a:cubicBezTo>
                  <a:cubicBezTo>
                    <a:pt x="69391" y="1"/>
                    <a:pt x="86288" y="18022"/>
                    <a:pt x="96994" y="40825"/>
                  </a:cubicBezTo>
                  <a:cubicBezTo>
                    <a:pt x="107681" y="63628"/>
                    <a:pt x="110500" y="73191"/>
                    <a:pt x="104309" y="81916"/>
                  </a:cubicBezTo>
                  <a:cubicBezTo>
                    <a:pt x="98118" y="90641"/>
                    <a:pt x="79829" y="99099"/>
                    <a:pt x="43501" y="97975"/>
                  </a:cubicBezTo>
                  <a:cubicBezTo>
                    <a:pt x="19717" y="99527"/>
                    <a:pt x="2196" y="80471"/>
                    <a:pt x="572" y="67428"/>
                  </a:cubicBezTo>
                  <a:close/>
                </a:path>
              </a:pathLst>
            </a:custGeom>
            <a:noFill/>
            <a:ln cap="flat" cmpd="sng" w="19050">
              <a:solidFill>
                <a:schemeClr val="accent1"/>
              </a:solidFill>
              <a:prstDash val="dash"/>
              <a:miter lim="17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9"/>
            <p:cNvSpPr/>
            <p:nvPr/>
          </p:nvSpPr>
          <p:spPr>
            <a:xfrm>
              <a:off x="549475" y="1581525"/>
              <a:ext cx="840400" cy="1047825"/>
            </a:xfrm>
            <a:custGeom>
              <a:rect b="b" l="l" r="r" t="t"/>
              <a:pathLst>
                <a:path extrusionOk="0"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9"/>
            <p:cNvSpPr/>
            <p:nvPr/>
          </p:nvSpPr>
          <p:spPr>
            <a:xfrm>
              <a:off x="549475" y="1581525"/>
              <a:ext cx="840400" cy="1047825"/>
            </a:xfrm>
            <a:custGeom>
              <a:rect b="b" l="l" r="r" t="t"/>
              <a:pathLst>
                <a:path extrusionOk="0" fill="none"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9"/>
            <p:cNvSpPr/>
            <p:nvPr/>
          </p:nvSpPr>
          <p:spPr>
            <a:xfrm>
              <a:off x="2520625" y="1590450"/>
              <a:ext cx="891725" cy="1243200"/>
            </a:xfrm>
            <a:custGeom>
              <a:rect b="b" l="l" r="r" t="t"/>
              <a:pathLst>
                <a:path extrusionOk="0" h="49728" w="35669">
                  <a:moveTo>
                    <a:pt x="1" y="0"/>
                  </a:move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9"/>
            <p:cNvSpPr/>
            <p:nvPr/>
          </p:nvSpPr>
          <p:spPr>
            <a:xfrm>
              <a:off x="2520625" y="1590450"/>
              <a:ext cx="891725" cy="1243200"/>
            </a:xfrm>
            <a:custGeom>
              <a:rect b="b" l="l" r="r" t="t"/>
              <a:pathLst>
                <a:path extrusionOk="0" fill="none" h="49728" w="35669">
                  <a:moveTo>
                    <a:pt x="1" y="0"/>
                  </a:moveTo>
                  <a:lnTo>
                    <a:pt x="1" y="0"/>
                  </a:ln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9"/>
            <p:cNvSpPr/>
            <p:nvPr/>
          </p:nvSpPr>
          <p:spPr>
            <a:xfrm>
              <a:off x="1466575" y="3937625"/>
              <a:ext cx="1221350" cy="286850"/>
            </a:xfrm>
            <a:custGeom>
              <a:rect b="b" l="l" r="r" t="t"/>
              <a:pathLst>
                <a:path extrusionOk="0" h="11474" w="48854">
                  <a:moveTo>
                    <a:pt x="48854" y="1"/>
                  </a:move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lnTo>
                    <a:pt x="1" y="3159"/>
                  </a:lnTo>
                  <a:cubicBezTo>
                    <a:pt x="7298" y="8994"/>
                    <a:pt x="14132" y="11456"/>
                    <a:pt x="22036" y="11474"/>
                  </a:cubicBezTo>
                  <a:lnTo>
                    <a:pt x="22143" y="11474"/>
                  </a:lnTo>
                  <a:cubicBezTo>
                    <a:pt x="32349" y="11474"/>
                    <a:pt x="41128" y="7477"/>
                    <a:pt x="48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9"/>
            <p:cNvSpPr/>
            <p:nvPr/>
          </p:nvSpPr>
          <p:spPr>
            <a:xfrm>
              <a:off x="1466575" y="3937625"/>
              <a:ext cx="1221350" cy="286850"/>
            </a:xfrm>
            <a:custGeom>
              <a:rect b="b" l="l" r="r" t="t"/>
              <a:pathLst>
                <a:path extrusionOk="0" fill="none" h="11474" w="48854">
                  <a:moveTo>
                    <a:pt x="48854" y="1"/>
                  </a:moveTo>
                  <a:lnTo>
                    <a:pt x="48854" y="1"/>
                  </a:ln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cubicBezTo>
                    <a:pt x="7298" y="8994"/>
                    <a:pt x="14132" y="11456"/>
                    <a:pt x="22036" y="11474"/>
                  </a:cubicBezTo>
                  <a:lnTo>
                    <a:pt x="22143" y="11474"/>
                  </a:lnTo>
                  <a:cubicBezTo>
                    <a:pt x="32349" y="11474"/>
                    <a:pt x="41128" y="7477"/>
                    <a:pt x="48854" y="1"/>
                  </a:cubicBezTo>
                  <a:close/>
                </a:path>
              </a:pathLst>
            </a:custGeom>
            <a:solidFill>
              <a:schemeClr val="dk2"/>
            </a:solid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29"/>
          <p:cNvGrpSpPr/>
          <p:nvPr/>
        </p:nvGrpSpPr>
        <p:grpSpPr>
          <a:xfrm>
            <a:off x="378971" y="4425759"/>
            <a:ext cx="668263" cy="356672"/>
            <a:chOff x="6613421" y="4558496"/>
            <a:chExt cx="668263" cy="356672"/>
          </a:xfrm>
        </p:grpSpPr>
        <p:grpSp>
          <p:nvGrpSpPr>
            <p:cNvPr id="866" name="Google Shape;866;p29"/>
            <p:cNvGrpSpPr/>
            <p:nvPr/>
          </p:nvGrpSpPr>
          <p:grpSpPr>
            <a:xfrm>
              <a:off x="6613421" y="4697571"/>
              <a:ext cx="668263" cy="217597"/>
              <a:chOff x="-668239" y="4338844"/>
              <a:chExt cx="298478" cy="97194"/>
            </a:xfrm>
          </p:grpSpPr>
          <p:sp>
            <p:nvSpPr>
              <p:cNvPr id="867" name="Google Shape;867;p29"/>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9"/>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9"/>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9"/>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9"/>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9"/>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9"/>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9"/>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9"/>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9"/>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29"/>
            <p:cNvGrpSpPr/>
            <p:nvPr/>
          </p:nvGrpSpPr>
          <p:grpSpPr>
            <a:xfrm>
              <a:off x="6613421" y="4558496"/>
              <a:ext cx="668263" cy="217597"/>
              <a:chOff x="-668239" y="4338844"/>
              <a:chExt cx="298478" cy="97194"/>
            </a:xfrm>
          </p:grpSpPr>
          <p:sp>
            <p:nvSpPr>
              <p:cNvPr id="878" name="Google Shape;878;p29"/>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9"/>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9"/>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9"/>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9"/>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9"/>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9"/>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9"/>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9"/>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9"/>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88" name="Google Shape;888;p29"/>
          <p:cNvSpPr/>
          <p:nvPr/>
        </p:nvSpPr>
        <p:spPr>
          <a:xfrm>
            <a:off x="3871548" y="4734150"/>
            <a:ext cx="211800" cy="211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30"/>
          <p:cNvSpPr txBox="1"/>
          <p:nvPr>
            <p:ph type="title"/>
          </p:nvPr>
        </p:nvSpPr>
        <p:spPr>
          <a:xfrm>
            <a:off x="713100" y="1140975"/>
            <a:ext cx="36597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a:t>
            </a:r>
            <a:r>
              <a:rPr lang="en"/>
              <a:t>INSTACART</a:t>
            </a:r>
            <a:endParaRPr/>
          </a:p>
        </p:txBody>
      </p:sp>
      <p:sp>
        <p:nvSpPr>
          <p:cNvPr id="894" name="Google Shape;894;p30"/>
          <p:cNvSpPr txBox="1"/>
          <p:nvPr>
            <p:ph idx="1" type="subTitle"/>
          </p:nvPr>
        </p:nvSpPr>
        <p:spPr>
          <a:xfrm>
            <a:off x="607725" y="2307650"/>
            <a:ext cx="4075800" cy="203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Instacart is a leading grocery delivery and pick-up service operating in North America.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Instacart connects customers with personal shoppers who pick, pack, and deliver groceries from local stores, allowing users to shop from the comfort of their homes.</a:t>
            </a:r>
            <a:endParaRPr/>
          </a:p>
          <a:p>
            <a:pPr indent="0" lvl="0" marL="0" rtl="0" algn="l">
              <a:spcBef>
                <a:spcPts val="0"/>
              </a:spcBef>
              <a:spcAft>
                <a:spcPts val="0"/>
              </a:spcAft>
              <a:buNone/>
            </a:pPr>
            <a:r>
              <a:t/>
            </a:r>
            <a:endParaRPr/>
          </a:p>
        </p:txBody>
      </p:sp>
      <p:sp>
        <p:nvSpPr>
          <p:cNvPr id="895" name="Google Shape;895;p30"/>
          <p:cNvSpPr/>
          <p:nvPr/>
        </p:nvSpPr>
        <p:spPr>
          <a:xfrm>
            <a:off x="4369650" y="4522725"/>
            <a:ext cx="283800" cy="2838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0"/>
          <p:cNvSpPr/>
          <p:nvPr/>
        </p:nvSpPr>
        <p:spPr>
          <a:xfrm>
            <a:off x="8505075" y="321800"/>
            <a:ext cx="217500" cy="2175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0"/>
          <p:cNvSpPr/>
          <p:nvPr/>
        </p:nvSpPr>
        <p:spPr>
          <a:xfrm>
            <a:off x="8601075" y="3742225"/>
            <a:ext cx="356700" cy="35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98" name="Google Shape;898;p30"/>
          <p:cNvPicPr preferRelativeResize="0"/>
          <p:nvPr/>
        </p:nvPicPr>
        <p:blipFill>
          <a:blip r:embed="rId3">
            <a:alphaModFix/>
          </a:blip>
          <a:stretch>
            <a:fillRect/>
          </a:stretch>
        </p:blipFill>
        <p:spPr>
          <a:xfrm>
            <a:off x="5118750" y="911150"/>
            <a:ext cx="3047101" cy="3207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3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COMPETITIVE LANDSCAPE</a:t>
            </a:r>
            <a:endParaRPr/>
          </a:p>
        </p:txBody>
      </p:sp>
      <p:sp>
        <p:nvSpPr>
          <p:cNvPr id="904" name="Google Shape;904;p31"/>
          <p:cNvSpPr/>
          <p:nvPr/>
        </p:nvSpPr>
        <p:spPr>
          <a:xfrm>
            <a:off x="1320925" y="2702650"/>
            <a:ext cx="580200" cy="5802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1"/>
          <p:cNvSpPr/>
          <p:nvPr/>
        </p:nvSpPr>
        <p:spPr>
          <a:xfrm>
            <a:off x="2801388" y="2702650"/>
            <a:ext cx="580200" cy="5802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1"/>
          <p:cNvSpPr/>
          <p:nvPr/>
        </p:nvSpPr>
        <p:spPr>
          <a:xfrm>
            <a:off x="4281900" y="2702650"/>
            <a:ext cx="580200" cy="5802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1"/>
          <p:cNvSpPr/>
          <p:nvPr/>
        </p:nvSpPr>
        <p:spPr>
          <a:xfrm>
            <a:off x="5762288" y="2702650"/>
            <a:ext cx="580200" cy="5802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1"/>
          <p:cNvSpPr txBox="1"/>
          <p:nvPr/>
        </p:nvSpPr>
        <p:spPr>
          <a:xfrm>
            <a:off x="719975" y="1331950"/>
            <a:ext cx="1782300" cy="38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400">
              <a:solidFill>
                <a:schemeClr val="accent1"/>
              </a:solidFill>
              <a:latin typeface="Poppins"/>
              <a:ea typeface="Poppins"/>
              <a:cs typeface="Poppins"/>
              <a:sym typeface="Poppins"/>
            </a:endParaRPr>
          </a:p>
        </p:txBody>
      </p:sp>
      <p:sp>
        <p:nvSpPr>
          <p:cNvPr id="909" name="Google Shape;909;p31"/>
          <p:cNvSpPr txBox="1"/>
          <p:nvPr/>
        </p:nvSpPr>
        <p:spPr>
          <a:xfrm>
            <a:off x="215675" y="1443125"/>
            <a:ext cx="2875800" cy="63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2"/>
                </a:solidFill>
                <a:latin typeface="Cambay"/>
                <a:ea typeface="Cambay"/>
                <a:cs typeface="Cambay"/>
                <a:sym typeface="Cambay"/>
              </a:rPr>
              <a:t>Instacart is founded, introducing a crowdsourced model for same-day delivery.</a:t>
            </a:r>
            <a:endParaRPr sz="1300">
              <a:solidFill>
                <a:schemeClr val="lt2"/>
              </a:solidFill>
              <a:latin typeface="Cambay"/>
              <a:ea typeface="Cambay"/>
              <a:cs typeface="Cambay"/>
              <a:sym typeface="Cambay"/>
            </a:endParaRPr>
          </a:p>
        </p:txBody>
      </p:sp>
      <p:sp>
        <p:nvSpPr>
          <p:cNvPr id="910" name="Google Shape;910;p31"/>
          <p:cNvSpPr txBox="1"/>
          <p:nvPr/>
        </p:nvSpPr>
        <p:spPr>
          <a:xfrm>
            <a:off x="1611075" y="3805950"/>
            <a:ext cx="2961000" cy="58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2"/>
                </a:solidFill>
                <a:latin typeface="Cambay"/>
                <a:ea typeface="Cambay"/>
                <a:cs typeface="Cambay"/>
                <a:sym typeface="Cambay"/>
              </a:rPr>
              <a:t>Instacart expands rapidly, becoming a major market player.</a:t>
            </a:r>
            <a:endParaRPr sz="1300">
              <a:solidFill>
                <a:schemeClr val="lt2"/>
              </a:solidFill>
              <a:latin typeface="Cambay"/>
              <a:ea typeface="Cambay"/>
              <a:cs typeface="Cambay"/>
              <a:sym typeface="Cambay"/>
            </a:endParaRPr>
          </a:p>
        </p:txBody>
      </p:sp>
      <p:sp>
        <p:nvSpPr>
          <p:cNvPr id="911" name="Google Shape;911;p31"/>
          <p:cNvSpPr txBox="1"/>
          <p:nvPr/>
        </p:nvSpPr>
        <p:spPr>
          <a:xfrm>
            <a:off x="3091475" y="1412075"/>
            <a:ext cx="2961000" cy="7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2"/>
                </a:solidFill>
                <a:latin typeface="Cambay"/>
                <a:ea typeface="Cambay"/>
                <a:cs typeface="Cambay"/>
                <a:sym typeface="Cambay"/>
              </a:rPr>
              <a:t>Uber Eats and DoorDash enter the grocery delivery market, increasing competition.</a:t>
            </a:r>
            <a:endParaRPr sz="1300">
              <a:solidFill>
                <a:schemeClr val="lt2"/>
              </a:solidFill>
              <a:latin typeface="Cambay"/>
              <a:ea typeface="Cambay"/>
              <a:cs typeface="Cambay"/>
              <a:sym typeface="Cambay"/>
            </a:endParaRPr>
          </a:p>
        </p:txBody>
      </p:sp>
      <p:sp>
        <p:nvSpPr>
          <p:cNvPr id="912" name="Google Shape;912;p31"/>
          <p:cNvSpPr txBox="1"/>
          <p:nvPr/>
        </p:nvSpPr>
        <p:spPr>
          <a:xfrm>
            <a:off x="4571975" y="3805950"/>
            <a:ext cx="2961000" cy="58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2"/>
                </a:solidFill>
                <a:latin typeface="Cambay"/>
                <a:ea typeface="Cambay"/>
                <a:cs typeface="Cambay"/>
                <a:sym typeface="Cambay"/>
              </a:rPr>
              <a:t>COVID-19 boosts demand; Instacart, Uber Eats, and DoorDash experience significant growth.</a:t>
            </a:r>
            <a:endParaRPr sz="1300">
              <a:solidFill>
                <a:schemeClr val="lt2"/>
              </a:solidFill>
              <a:latin typeface="Cambay"/>
              <a:ea typeface="Cambay"/>
              <a:cs typeface="Cambay"/>
              <a:sym typeface="Cambay"/>
            </a:endParaRPr>
          </a:p>
        </p:txBody>
      </p:sp>
      <p:sp>
        <p:nvSpPr>
          <p:cNvPr id="913" name="Google Shape;913;p31"/>
          <p:cNvSpPr txBox="1"/>
          <p:nvPr/>
        </p:nvSpPr>
        <p:spPr>
          <a:xfrm>
            <a:off x="1359250" y="2800375"/>
            <a:ext cx="503400" cy="38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2012</a:t>
            </a:r>
            <a:endParaRPr b="1" sz="100">
              <a:solidFill>
                <a:schemeClr val="dk1"/>
              </a:solidFill>
              <a:latin typeface="Poppins"/>
              <a:ea typeface="Poppins"/>
              <a:cs typeface="Poppins"/>
              <a:sym typeface="Poppins"/>
            </a:endParaRPr>
          </a:p>
        </p:txBody>
      </p:sp>
      <p:sp>
        <p:nvSpPr>
          <p:cNvPr id="914" name="Google Shape;914;p31"/>
          <p:cNvSpPr txBox="1"/>
          <p:nvPr/>
        </p:nvSpPr>
        <p:spPr>
          <a:xfrm>
            <a:off x="2839788" y="2800375"/>
            <a:ext cx="503400" cy="38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2015</a:t>
            </a:r>
            <a:endParaRPr b="1" sz="2400">
              <a:solidFill>
                <a:schemeClr val="dk1"/>
              </a:solidFill>
              <a:latin typeface="Poppins"/>
              <a:ea typeface="Poppins"/>
              <a:cs typeface="Poppins"/>
              <a:sym typeface="Poppins"/>
            </a:endParaRPr>
          </a:p>
        </p:txBody>
      </p:sp>
      <p:sp>
        <p:nvSpPr>
          <p:cNvPr id="915" name="Google Shape;915;p31"/>
          <p:cNvSpPr txBox="1"/>
          <p:nvPr/>
        </p:nvSpPr>
        <p:spPr>
          <a:xfrm>
            <a:off x="4320300" y="2800375"/>
            <a:ext cx="503400" cy="38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2019</a:t>
            </a:r>
            <a:endParaRPr b="1" sz="2400">
              <a:solidFill>
                <a:schemeClr val="dk1"/>
              </a:solidFill>
              <a:latin typeface="Poppins"/>
              <a:ea typeface="Poppins"/>
              <a:cs typeface="Poppins"/>
              <a:sym typeface="Poppins"/>
            </a:endParaRPr>
          </a:p>
        </p:txBody>
      </p:sp>
      <p:sp>
        <p:nvSpPr>
          <p:cNvPr id="916" name="Google Shape;916;p31"/>
          <p:cNvSpPr txBox="1"/>
          <p:nvPr/>
        </p:nvSpPr>
        <p:spPr>
          <a:xfrm>
            <a:off x="5723900" y="2800375"/>
            <a:ext cx="672300" cy="38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2020</a:t>
            </a:r>
            <a:endParaRPr b="1" sz="1100">
              <a:solidFill>
                <a:schemeClr val="accent1"/>
              </a:solidFill>
              <a:latin typeface="Poppins"/>
              <a:ea typeface="Poppins"/>
              <a:cs typeface="Poppins"/>
              <a:sym typeface="Poppins"/>
            </a:endParaRPr>
          </a:p>
        </p:txBody>
      </p:sp>
      <p:cxnSp>
        <p:nvCxnSpPr>
          <p:cNvPr id="917" name="Google Shape;917;p31"/>
          <p:cNvCxnSpPr>
            <a:stCxn id="918" idx="0"/>
            <a:endCxn id="905" idx="4"/>
          </p:cNvCxnSpPr>
          <p:nvPr/>
        </p:nvCxnSpPr>
        <p:spPr>
          <a:xfrm rot="10800000">
            <a:off x="3091488" y="3282850"/>
            <a:ext cx="0" cy="461100"/>
          </a:xfrm>
          <a:prstGeom prst="straightConnector1">
            <a:avLst/>
          </a:prstGeom>
          <a:noFill/>
          <a:ln cap="flat" cmpd="sng" w="28575">
            <a:solidFill>
              <a:schemeClr val="dk2"/>
            </a:solidFill>
            <a:prstDash val="dash"/>
            <a:round/>
            <a:headEnd len="med" w="med" type="oval"/>
            <a:tailEnd len="med" w="med" type="none"/>
          </a:ln>
        </p:spPr>
      </p:cxnSp>
      <p:cxnSp>
        <p:nvCxnSpPr>
          <p:cNvPr id="919" name="Google Shape;919;p31"/>
          <p:cNvCxnSpPr>
            <a:endCxn id="906" idx="0"/>
          </p:cNvCxnSpPr>
          <p:nvPr/>
        </p:nvCxnSpPr>
        <p:spPr>
          <a:xfrm flipH="1">
            <a:off x="4572000" y="2231650"/>
            <a:ext cx="4800" cy="471000"/>
          </a:xfrm>
          <a:prstGeom prst="straightConnector1">
            <a:avLst/>
          </a:prstGeom>
          <a:noFill/>
          <a:ln cap="flat" cmpd="sng" w="28575">
            <a:solidFill>
              <a:schemeClr val="dk2"/>
            </a:solidFill>
            <a:prstDash val="dash"/>
            <a:round/>
            <a:headEnd len="med" w="med" type="oval"/>
            <a:tailEnd len="med" w="med" type="none"/>
          </a:ln>
        </p:spPr>
      </p:cxnSp>
      <p:cxnSp>
        <p:nvCxnSpPr>
          <p:cNvPr id="920" name="Google Shape;920;p31"/>
          <p:cNvCxnSpPr>
            <a:stCxn id="921" idx="0"/>
            <a:endCxn id="907" idx="4"/>
          </p:cNvCxnSpPr>
          <p:nvPr/>
        </p:nvCxnSpPr>
        <p:spPr>
          <a:xfrm rot="10800000">
            <a:off x="6052388" y="3282850"/>
            <a:ext cx="0" cy="461100"/>
          </a:xfrm>
          <a:prstGeom prst="straightConnector1">
            <a:avLst/>
          </a:prstGeom>
          <a:noFill/>
          <a:ln cap="flat" cmpd="sng" w="28575">
            <a:solidFill>
              <a:schemeClr val="dk2"/>
            </a:solidFill>
            <a:prstDash val="dash"/>
            <a:round/>
            <a:headEnd len="med" w="med" type="oval"/>
            <a:tailEnd len="med" w="med" type="none"/>
          </a:ln>
        </p:spPr>
      </p:cxnSp>
      <p:cxnSp>
        <p:nvCxnSpPr>
          <p:cNvPr id="922" name="Google Shape;922;p31"/>
          <p:cNvCxnSpPr>
            <a:stCxn id="904" idx="6"/>
            <a:endCxn id="905" idx="2"/>
          </p:cNvCxnSpPr>
          <p:nvPr/>
        </p:nvCxnSpPr>
        <p:spPr>
          <a:xfrm>
            <a:off x="1901125" y="2992750"/>
            <a:ext cx="900300" cy="0"/>
          </a:xfrm>
          <a:prstGeom prst="straightConnector1">
            <a:avLst/>
          </a:prstGeom>
          <a:noFill/>
          <a:ln cap="flat" cmpd="sng" w="28575">
            <a:solidFill>
              <a:schemeClr val="dk2"/>
            </a:solidFill>
            <a:prstDash val="dash"/>
            <a:round/>
            <a:headEnd len="med" w="med" type="none"/>
            <a:tailEnd len="med" w="med" type="none"/>
          </a:ln>
        </p:spPr>
      </p:cxnSp>
      <p:cxnSp>
        <p:nvCxnSpPr>
          <p:cNvPr id="923" name="Google Shape;923;p31"/>
          <p:cNvCxnSpPr>
            <a:stCxn id="905" idx="6"/>
            <a:endCxn id="906" idx="2"/>
          </p:cNvCxnSpPr>
          <p:nvPr/>
        </p:nvCxnSpPr>
        <p:spPr>
          <a:xfrm>
            <a:off x="3381588" y="2992750"/>
            <a:ext cx="900300" cy="0"/>
          </a:xfrm>
          <a:prstGeom prst="straightConnector1">
            <a:avLst/>
          </a:prstGeom>
          <a:noFill/>
          <a:ln cap="flat" cmpd="sng" w="28575">
            <a:solidFill>
              <a:schemeClr val="dk2"/>
            </a:solidFill>
            <a:prstDash val="dash"/>
            <a:round/>
            <a:headEnd len="med" w="med" type="none"/>
            <a:tailEnd len="med" w="med" type="none"/>
          </a:ln>
        </p:spPr>
      </p:cxnSp>
      <p:cxnSp>
        <p:nvCxnSpPr>
          <p:cNvPr id="924" name="Google Shape;924;p31"/>
          <p:cNvCxnSpPr>
            <a:stCxn id="906" idx="6"/>
            <a:endCxn id="907" idx="2"/>
          </p:cNvCxnSpPr>
          <p:nvPr/>
        </p:nvCxnSpPr>
        <p:spPr>
          <a:xfrm>
            <a:off x="4862100" y="2992750"/>
            <a:ext cx="900300" cy="0"/>
          </a:xfrm>
          <a:prstGeom prst="straightConnector1">
            <a:avLst/>
          </a:prstGeom>
          <a:noFill/>
          <a:ln cap="flat" cmpd="sng" w="28575">
            <a:solidFill>
              <a:schemeClr val="dk2"/>
            </a:solidFill>
            <a:prstDash val="dash"/>
            <a:round/>
            <a:headEnd len="med" w="med" type="none"/>
            <a:tailEnd len="med" w="med" type="none"/>
          </a:ln>
        </p:spPr>
      </p:cxnSp>
      <p:cxnSp>
        <p:nvCxnSpPr>
          <p:cNvPr id="925" name="Google Shape;925;p31"/>
          <p:cNvCxnSpPr>
            <a:stCxn id="907" idx="6"/>
            <a:endCxn id="926" idx="2"/>
          </p:cNvCxnSpPr>
          <p:nvPr/>
        </p:nvCxnSpPr>
        <p:spPr>
          <a:xfrm>
            <a:off x="6342488" y="2992750"/>
            <a:ext cx="900300" cy="0"/>
          </a:xfrm>
          <a:prstGeom prst="straightConnector1">
            <a:avLst/>
          </a:prstGeom>
          <a:noFill/>
          <a:ln cap="flat" cmpd="sng" w="28575">
            <a:solidFill>
              <a:schemeClr val="dk2"/>
            </a:solidFill>
            <a:prstDash val="dash"/>
            <a:round/>
            <a:headEnd len="med" w="med" type="none"/>
            <a:tailEnd len="med" w="med" type="none"/>
          </a:ln>
        </p:spPr>
      </p:cxnSp>
      <p:sp>
        <p:nvSpPr>
          <p:cNvPr id="926" name="Google Shape;926;p31"/>
          <p:cNvSpPr/>
          <p:nvPr/>
        </p:nvSpPr>
        <p:spPr>
          <a:xfrm>
            <a:off x="7242750" y="2702650"/>
            <a:ext cx="580200" cy="5802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1"/>
          <p:cNvSpPr txBox="1"/>
          <p:nvPr/>
        </p:nvSpPr>
        <p:spPr>
          <a:xfrm>
            <a:off x="6052350" y="1443125"/>
            <a:ext cx="2961000" cy="63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2"/>
                </a:solidFill>
                <a:latin typeface="Cambay"/>
                <a:ea typeface="Cambay"/>
                <a:cs typeface="Cambay"/>
                <a:sym typeface="Cambay"/>
              </a:rPr>
              <a:t>Instacart launches “Instacart Ads” and “Instacart Platform” to stay competitive against Uber Eats and DoorDash.</a:t>
            </a:r>
            <a:endParaRPr sz="1300">
              <a:solidFill>
                <a:schemeClr val="lt2"/>
              </a:solidFill>
              <a:latin typeface="Cambay"/>
              <a:ea typeface="Cambay"/>
              <a:cs typeface="Cambay"/>
              <a:sym typeface="Cambay"/>
            </a:endParaRPr>
          </a:p>
        </p:txBody>
      </p:sp>
      <p:sp>
        <p:nvSpPr>
          <p:cNvPr id="928" name="Google Shape;928;p31"/>
          <p:cNvSpPr txBox="1"/>
          <p:nvPr/>
        </p:nvSpPr>
        <p:spPr>
          <a:xfrm>
            <a:off x="7204350" y="2800375"/>
            <a:ext cx="672300" cy="38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2022</a:t>
            </a:r>
            <a:endParaRPr b="1" sz="1100">
              <a:solidFill>
                <a:schemeClr val="accent1"/>
              </a:solidFill>
              <a:latin typeface="Poppins"/>
              <a:ea typeface="Poppins"/>
              <a:cs typeface="Poppins"/>
              <a:sym typeface="Poppins"/>
            </a:endParaRPr>
          </a:p>
        </p:txBody>
      </p:sp>
      <p:cxnSp>
        <p:nvCxnSpPr>
          <p:cNvPr id="929" name="Google Shape;929;p31"/>
          <p:cNvCxnSpPr>
            <a:endCxn id="926" idx="0"/>
          </p:cNvCxnSpPr>
          <p:nvPr/>
        </p:nvCxnSpPr>
        <p:spPr>
          <a:xfrm flipH="1">
            <a:off x="7532850" y="2196250"/>
            <a:ext cx="5400" cy="506400"/>
          </a:xfrm>
          <a:prstGeom prst="straightConnector1">
            <a:avLst/>
          </a:prstGeom>
          <a:noFill/>
          <a:ln cap="flat" cmpd="sng" w="28575">
            <a:solidFill>
              <a:schemeClr val="dk2"/>
            </a:solidFill>
            <a:prstDash val="dash"/>
            <a:round/>
            <a:headEnd len="med" w="med" type="oval"/>
            <a:tailEnd len="med" w="med" type="none"/>
          </a:ln>
        </p:spPr>
      </p:cxnSp>
      <p:cxnSp>
        <p:nvCxnSpPr>
          <p:cNvPr id="930" name="Google Shape;930;p31"/>
          <p:cNvCxnSpPr/>
          <p:nvPr/>
        </p:nvCxnSpPr>
        <p:spPr>
          <a:xfrm>
            <a:off x="1611075" y="2210550"/>
            <a:ext cx="0" cy="461100"/>
          </a:xfrm>
          <a:prstGeom prst="straightConnector1">
            <a:avLst/>
          </a:prstGeom>
          <a:noFill/>
          <a:ln cap="flat" cmpd="sng" w="28575">
            <a:solidFill>
              <a:schemeClr val="dk2"/>
            </a:solidFill>
            <a:prstDash val="dash"/>
            <a:round/>
            <a:headEnd len="med" w="med" type="oval"/>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sp>
        <p:nvSpPr>
          <p:cNvPr id="935" name="Google Shape;935;p3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INSTACART’S STRATEGY</a:t>
            </a:r>
            <a:endParaRPr/>
          </a:p>
        </p:txBody>
      </p:sp>
      <p:sp>
        <p:nvSpPr>
          <p:cNvPr id="936" name="Google Shape;936;p32"/>
          <p:cNvSpPr txBox="1"/>
          <p:nvPr>
            <p:ph idx="2" type="title"/>
          </p:nvPr>
        </p:nvSpPr>
        <p:spPr>
          <a:xfrm>
            <a:off x="-12" y="2736838"/>
            <a:ext cx="2155800" cy="41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Grocery Delivery</a:t>
            </a:r>
            <a:endParaRPr sz="1800"/>
          </a:p>
        </p:txBody>
      </p:sp>
      <p:sp>
        <p:nvSpPr>
          <p:cNvPr id="937" name="Google Shape;937;p32"/>
          <p:cNvSpPr txBox="1"/>
          <p:nvPr>
            <p:ph idx="1" type="subTitle"/>
          </p:nvPr>
        </p:nvSpPr>
        <p:spPr>
          <a:xfrm>
            <a:off x="0" y="3147852"/>
            <a:ext cx="2155800" cy="8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Customers can order groceries online and have them delivered to their doorstep within hours.</a:t>
            </a:r>
            <a:endParaRPr/>
          </a:p>
        </p:txBody>
      </p:sp>
      <p:sp>
        <p:nvSpPr>
          <p:cNvPr id="938" name="Google Shape;938;p32"/>
          <p:cNvSpPr txBox="1"/>
          <p:nvPr>
            <p:ph idx="3" type="title"/>
          </p:nvPr>
        </p:nvSpPr>
        <p:spPr>
          <a:xfrm>
            <a:off x="2116775" y="2237850"/>
            <a:ext cx="2455200" cy="41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Instacart Express</a:t>
            </a:r>
            <a:endParaRPr sz="1800"/>
          </a:p>
        </p:txBody>
      </p:sp>
      <p:sp>
        <p:nvSpPr>
          <p:cNvPr id="939" name="Google Shape;939;p32"/>
          <p:cNvSpPr txBox="1"/>
          <p:nvPr>
            <p:ph idx="4" type="subTitle"/>
          </p:nvPr>
        </p:nvSpPr>
        <p:spPr>
          <a:xfrm>
            <a:off x="4427238" y="3455830"/>
            <a:ext cx="2155800" cy="94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Customers can shop online and pick up their orders at a designated store location.</a:t>
            </a:r>
            <a:endParaRPr/>
          </a:p>
        </p:txBody>
      </p:sp>
      <p:sp>
        <p:nvSpPr>
          <p:cNvPr id="940" name="Google Shape;940;p32"/>
          <p:cNvSpPr txBox="1"/>
          <p:nvPr>
            <p:ph idx="5" type="title"/>
          </p:nvPr>
        </p:nvSpPr>
        <p:spPr>
          <a:xfrm>
            <a:off x="6404675" y="2454575"/>
            <a:ext cx="2739300" cy="41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Pharmacy Delivery</a:t>
            </a:r>
            <a:endParaRPr sz="2000"/>
          </a:p>
        </p:txBody>
      </p:sp>
      <p:sp>
        <p:nvSpPr>
          <p:cNvPr id="941" name="Google Shape;941;p32"/>
          <p:cNvSpPr txBox="1"/>
          <p:nvPr>
            <p:ph idx="6" type="subTitle"/>
          </p:nvPr>
        </p:nvSpPr>
        <p:spPr>
          <a:xfrm>
            <a:off x="6732738" y="2865563"/>
            <a:ext cx="2155800" cy="6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Delivery of prescription medications from partnered pharmacies.</a:t>
            </a:r>
            <a:endParaRPr/>
          </a:p>
        </p:txBody>
      </p:sp>
      <p:sp>
        <p:nvSpPr>
          <p:cNvPr id="942" name="Google Shape;942;p32"/>
          <p:cNvSpPr/>
          <p:nvPr/>
        </p:nvSpPr>
        <p:spPr>
          <a:xfrm>
            <a:off x="671400" y="1835838"/>
            <a:ext cx="813000" cy="8130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2"/>
          <p:cNvSpPr/>
          <p:nvPr/>
        </p:nvSpPr>
        <p:spPr>
          <a:xfrm>
            <a:off x="2968400" y="1369613"/>
            <a:ext cx="813000" cy="8130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2"/>
          <p:cNvSpPr/>
          <p:nvPr/>
        </p:nvSpPr>
        <p:spPr>
          <a:xfrm>
            <a:off x="7404150" y="1570613"/>
            <a:ext cx="813000" cy="8130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 name="Google Shape;945;p32"/>
          <p:cNvGrpSpPr/>
          <p:nvPr/>
        </p:nvGrpSpPr>
        <p:grpSpPr>
          <a:xfrm>
            <a:off x="964798" y="2004818"/>
            <a:ext cx="226202" cy="475062"/>
            <a:chOff x="1638325" y="1656450"/>
            <a:chExt cx="178000" cy="373800"/>
          </a:xfrm>
        </p:grpSpPr>
        <p:sp>
          <p:nvSpPr>
            <p:cNvPr id="946" name="Google Shape;946;p32"/>
            <p:cNvSpPr/>
            <p:nvPr/>
          </p:nvSpPr>
          <p:spPr>
            <a:xfrm>
              <a:off x="1747150" y="1815250"/>
              <a:ext cx="68725" cy="72750"/>
            </a:xfrm>
            <a:custGeom>
              <a:rect b="b" l="l" r="r" t="t"/>
              <a:pathLst>
                <a:path extrusionOk="0" h="2910" w="2749">
                  <a:moveTo>
                    <a:pt x="2267" y="1250"/>
                  </a:moveTo>
                  <a:lnTo>
                    <a:pt x="2267" y="2124"/>
                  </a:lnTo>
                  <a:lnTo>
                    <a:pt x="1392" y="2124"/>
                  </a:lnTo>
                  <a:lnTo>
                    <a:pt x="1392" y="1250"/>
                  </a:lnTo>
                  <a:close/>
                  <a:moveTo>
                    <a:pt x="2606" y="1"/>
                  </a:moveTo>
                  <a:lnTo>
                    <a:pt x="1" y="1678"/>
                  </a:lnTo>
                  <a:lnTo>
                    <a:pt x="1856" y="2909"/>
                  </a:lnTo>
                  <a:lnTo>
                    <a:pt x="2713" y="2338"/>
                  </a:lnTo>
                  <a:cubicBezTo>
                    <a:pt x="2713" y="679"/>
                    <a:pt x="2748" y="465"/>
                    <a:pt x="26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2"/>
            <p:cNvSpPr/>
            <p:nvPr/>
          </p:nvSpPr>
          <p:spPr>
            <a:xfrm>
              <a:off x="1638750" y="1814375"/>
              <a:ext cx="68725" cy="73175"/>
            </a:xfrm>
            <a:custGeom>
              <a:rect b="b" l="l" r="r" t="t"/>
              <a:pathLst>
                <a:path extrusionOk="0" h="2927" w="2749">
                  <a:moveTo>
                    <a:pt x="1339" y="1285"/>
                  </a:moveTo>
                  <a:lnTo>
                    <a:pt x="1339" y="2159"/>
                  </a:lnTo>
                  <a:lnTo>
                    <a:pt x="465" y="2159"/>
                  </a:lnTo>
                  <a:lnTo>
                    <a:pt x="465" y="1285"/>
                  </a:lnTo>
                  <a:close/>
                  <a:moveTo>
                    <a:pt x="144" y="0"/>
                  </a:moveTo>
                  <a:cubicBezTo>
                    <a:pt x="1" y="482"/>
                    <a:pt x="37" y="696"/>
                    <a:pt x="37" y="2391"/>
                  </a:cubicBezTo>
                  <a:lnTo>
                    <a:pt x="857" y="2926"/>
                  </a:lnTo>
                  <a:lnTo>
                    <a:pt x="2749" y="1713"/>
                  </a:lnTo>
                  <a:lnTo>
                    <a:pt x="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2"/>
            <p:cNvSpPr/>
            <p:nvPr/>
          </p:nvSpPr>
          <p:spPr>
            <a:xfrm>
              <a:off x="1679800" y="1870125"/>
              <a:ext cx="94150" cy="62475"/>
            </a:xfrm>
            <a:custGeom>
              <a:rect b="b" l="l" r="r" t="t"/>
              <a:pathLst>
                <a:path extrusionOk="0" h="2499" w="3766">
                  <a:moveTo>
                    <a:pt x="2338" y="839"/>
                  </a:moveTo>
                  <a:lnTo>
                    <a:pt x="2338" y="1713"/>
                  </a:lnTo>
                  <a:lnTo>
                    <a:pt x="1464" y="1713"/>
                  </a:lnTo>
                  <a:lnTo>
                    <a:pt x="1464" y="839"/>
                  </a:lnTo>
                  <a:close/>
                  <a:moveTo>
                    <a:pt x="1892" y="0"/>
                  </a:moveTo>
                  <a:lnTo>
                    <a:pt x="0" y="1231"/>
                  </a:lnTo>
                  <a:lnTo>
                    <a:pt x="1910" y="2498"/>
                  </a:lnTo>
                  <a:lnTo>
                    <a:pt x="3765" y="1249"/>
                  </a:lnTo>
                  <a:lnTo>
                    <a:pt x="18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2"/>
            <p:cNvSpPr/>
            <p:nvPr/>
          </p:nvSpPr>
          <p:spPr>
            <a:xfrm>
              <a:off x="1747150" y="1914275"/>
              <a:ext cx="69175" cy="74075"/>
            </a:xfrm>
            <a:custGeom>
              <a:rect b="b" l="l" r="r" t="t"/>
              <a:pathLst>
                <a:path extrusionOk="0" h="2963" w="2767">
                  <a:moveTo>
                    <a:pt x="2267" y="804"/>
                  </a:moveTo>
                  <a:lnTo>
                    <a:pt x="2267" y="1678"/>
                  </a:lnTo>
                  <a:lnTo>
                    <a:pt x="1392" y="1678"/>
                  </a:lnTo>
                  <a:lnTo>
                    <a:pt x="1392" y="804"/>
                  </a:lnTo>
                  <a:close/>
                  <a:moveTo>
                    <a:pt x="1874" y="1"/>
                  </a:moveTo>
                  <a:lnTo>
                    <a:pt x="1" y="1250"/>
                  </a:lnTo>
                  <a:lnTo>
                    <a:pt x="2552" y="2963"/>
                  </a:lnTo>
                  <a:cubicBezTo>
                    <a:pt x="2766" y="2392"/>
                    <a:pt x="2713" y="2088"/>
                    <a:pt x="2713" y="554"/>
                  </a:cubicBezTo>
                  <a:lnTo>
                    <a:pt x="18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2"/>
            <p:cNvSpPr/>
            <p:nvPr/>
          </p:nvSpPr>
          <p:spPr>
            <a:xfrm>
              <a:off x="1638325" y="1913825"/>
              <a:ext cx="69600" cy="74525"/>
            </a:xfrm>
            <a:custGeom>
              <a:rect b="b" l="l" r="r" t="t"/>
              <a:pathLst>
                <a:path extrusionOk="0" h="2981" w="2784">
                  <a:moveTo>
                    <a:pt x="1356" y="822"/>
                  </a:moveTo>
                  <a:lnTo>
                    <a:pt x="1356" y="1696"/>
                  </a:lnTo>
                  <a:lnTo>
                    <a:pt x="482" y="1696"/>
                  </a:lnTo>
                  <a:lnTo>
                    <a:pt x="482" y="822"/>
                  </a:lnTo>
                  <a:close/>
                  <a:moveTo>
                    <a:pt x="874" y="1"/>
                  </a:moveTo>
                  <a:lnTo>
                    <a:pt x="54" y="536"/>
                  </a:lnTo>
                  <a:cubicBezTo>
                    <a:pt x="54" y="2178"/>
                    <a:pt x="0" y="2428"/>
                    <a:pt x="232" y="2981"/>
                  </a:cubicBezTo>
                  <a:lnTo>
                    <a:pt x="2784" y="1268"/>
                  </a:lnTo>
                  <a:lnTo>
                    <a:pt x="8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2"/>
            <p:cNvSpPr/>
            <p:nvPr/>
          </p:nvSpPr>
          <p:spPr>
            <a:xfrm>
              <a:off x="1655275" y="1958900"/>
              <a:ext cx="144550" cy="71350"/>
            </a:xfrm>
            <a:custGeom>
              <a:rect b="b" l="l" r="r" t="t"/>
              <a:pathLst>
                <a:path extrusionOk="0" h="2854" w="5782">
                  <a:moveTo>
                    <a:pt x="3319" y="839"/>
                  </a:moveTo>
                  <a:lnTo>
                    <a:pt x="3319" y="1713"/>
                  </a:lnTo>
                  <a:lnTo>
                    <a:pt x="2445" y="1713"/>
                  </a:lnTo>
                  <a:lnTo>
                    <a:pt x="2445" y="839"/>
                  </a:lnTo>
                  <a:close/>
                  <a:moveTo>
                    <a:pt x="2891" y="0"/>
                  </a:moveTo>
                  <a:lnTo>
                    <a:pt x="0" y="1927"/>
                  </a:lnTo>
                  <a:cubicBezTo>
                    <a:pt x="482" y="2480"/>
                    <a:pt x="1178" y="2837"/>
                    <a:pt x="1963" y="2837"/>
                  </a:cubicBezTo>
                  <a:cubicBezTo>
                    <a:pt x="2430" y="2837"/>
                    <a:pt x="2857" y="2853"/>
                    <a:pt x="3251" y="2853"/>
                  </a:cubicBezTo>
                  <a:cubicBezTo>
                    <a:pt x="4283" y="2853"/>
                    <a:pt x="5083" y="2741"/>
                    <a:pt x="5781" y="1927"/>
                  </a:cubicBezTo>
                  <a:lnTo>
                    <a:pt x="28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2"/>
            <p:cNvSpPr/>
            <p:nvPr/>
          </p:nvSpPr>
          <p:spPr>
            <a:xfrm>
              <a:off x="1652600" y="1656450"/>
              <a:ext cx="150350" cy="187825"/>
            </a:xfrm>
            <a:custGeom>
              <a:rect b="b" l="l" r="r" t="t"/>
              <a:pathLst>
                <a:path extrusionOk="0" h="7513" w="6014">
                  <a:moveTo>
                    <a:pt x="3426" y="5871"/>
                  </a:moveTo>
                  <a:lnTo>
                    <a:pt x="3426" y="6745"/>
                  </a:lnTo>
                  <a:lnTo>
                    <a:pt x="2552" y="6745"/>
                  </a:lnTo>
                  <a:lnTo>
                    <a:pt x="2552" y="5871"/>
                  </a:lnTo>
                  <a:close/>
                  <a:moveTo>
                    <a:pt x="2998" y="1"/>
                  </a:moveTo>
                  <a:lnTo>
                    <a:pt x="2659" y="411"/>
                  </a:lnTo>
                  <a:cubicBezTo>
                    <a:pt x="1622" y="1659"/>
                    <a:pt x="1832" y="2010"/>
                    <a:pt x="1687" y="2010"/>
                  </a:cubicBezTo>
                  <a:cubicBezTo>
                    <a:pt x="1600" y="2010"/>
                    <a:pt x="1386" y="1883"/>
                    <a:pt x="696" y="1749"/>
                  </a:cubicBezTo>
                  <a:lnTo>
                    <a:pt x="161" y="1642"/>
                  </a:lnTo>
                  <a:lnTo>
                    <a:pt x="161" y="1642"/>
                  </a:lnTo>
                  <a:cubicBezTo>
                    <a:pt x="161" y="2641"/>
                    <a:pt x="143" y="3944"/>
                    <a:pt x="928" y="4765"/>
                  </a:cubicBezTo>
                  <a:cubicBezTo>
                    <a:pt x="553" y="4943"/>
                    <a:pt x="232" y="5211"/>
                    <a:pt x="0" y="5532"/>
                  </a:cubicBezTo>
                  <a:lnTo>
                    <a:pt x="2998" y="7512"/>
                  </a:lnTo>
                  <a:lnTo>
                    <a:pt x="6013" y="5550"/>
                  </a:lnTo>
                  <a:cubicBezTo>
                    <a:pt x="5763" y="5211"/>
                    <a:pt x="5424" y="4943"/>
                    <a:pt x="5050" y="4765"/>
                  </a:cubicBezTo>
                  <a:cubicBezTo>
                    <a:pt x="5835" y="3944"/>
                    <a:pt x="5817" y="2624"/>
                    <a:pt x="5817" y="1642"/>
                  </a:cubicBezTo>
                  <a:lnTo>
                    <a:pt x="5817" y="1642"/>
                  </a:lnTo>
                  <a:lnTo>
                    <a:pt x="5281" y="1749"/>
                  </a:lnTo>
                  <a:cubicBezTo>
                    <a:pt x="4598" y="1883"/>
                    <a:pt x="4385" y="2010"/>
                    <a:pt x="4299" y="2010"/>
                  </a:cubicBezTo>
                  <a:cubicBezTo>
                    <a:pt x="4155" y="2010"/>
                    <a:pt x="4362" y="1659"/>
                    <a:pt x="3337" y="411"/>
                  </a:cubicBezTo>
                  <a:lnTo>
                    <a:pt x="29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 name="Google Shape;953;p32"/>
          <p:cNvSpPr/>
          <p:nvPr/>
        </p:nvSpPr>
        <p:spPr>
          <a:xfrm>
            <a:off x="7643425" y="1771705"/>
            <a:ext cx="334462" cy="410836"/>
          </a:xfrm>
          <a:custGeom>
            <a:rect b="b" l="l" r="r" t="t"/>
            <a:pathLst>
              <a:path extrusionOk="0" h="14949" w="12170">
                <a:moveTo>
                  <a:pt x="8993" y="1"/>
                </a:moveTo>
                <a:cubicBezTo>
                  <a:pt x="4319" y="1892"/>
                  <a:pt x="2427" y="5389"/>
                  <a:pt x="2659" y="8690"/>
                </a:cubicBezTo>
                <a:cubicBezTo>
                  <a:pt x="1161" y="8922"/>
                  <a:pt x="1" y="10225"/>
                  <a:pt x="1" y="11795"/>
                </a:cubicBezTo>
                <a:cubicBezTo>
                  <a:pt x="1" y="13663"/>
                  <a:pt x="1532" y="14948"/>
                  <a:pt x="3165" y="14948"/>
                </a:cubicBezTo>
                <a:cubicBezTo>
                  <a:pt x="3762" y="14948"/>
                  <a:pt x="4372" y="14777"/>
                  <a:pt x="4925" y="14400"/>
                </a:cubicBezTo>
                <a:cubicBezTo>
                  <a:pt x="3659" y="12901"/>
                  <a:pt x="3659" y="10688"/>
                  <a:pt x="4925" y="9208"/>
                </a:cubicBezTo>
                <a:cubicBezTo>
                  <a:pt x="4515" y="8922"/>
                  <a:pt x="4051" y="8744"/>
                  <a:pt x="3551" y="8672"/>
                </a:cubicBezTo>
                <a:cubicBezTo>
                  <a:pt x="3373" y="6620"/>
                  <a:pt x="4212" y="4283"/>
                  <a:pt x="6281" y="2570"/>
                </a:cubicBezTo>
                <a:lnTo>
                  <a:pt x="6281" y="2570"/>
                </a:lnTo>
                <a:cubicBezTo>
                  <a:pt x="5710" y="4658"/>
                  <a:pt x="5586" y="7120"/>
                  <a:pt x="6870" y="8869"/>
                </a:cubicBezTo>
                <a:cubicBezTo>
                  <a:pt x="4872" y="9636"/>
                  <a:pt x="4194" y="12152"/>
                  <a:pt x="5586" y="13811"/>
                </a:cubicBezTo>
                <a:cubicBezTo>
                  <a:pt x="6233" y="14596"/>
                  <a:pt x="7107" y="14948"/>
                  <a:pt x="7970" y="14948"/>
                </a:cubicBezTo>
                <a:cubicBezTo>
                  <a:pt x="9580" y="14948"/>
                  <a:pt x="11152" y="13723"/>
                  <a:pt x="11152" y="11795"/>
                </a:cubicBezTo>
                <a:cubicBezTo>
                  <a:pt x="11152" y="10063"/>
                  <a:pt x="9741" y="8650"/>
                  <a:pt x="7993" y="8650"/>
                </a:cubicBezTo>
                <a:cubicBezTo>
                  <a:pt x="7940" y="8650"/>
                  <a:pt x="7887" y="8652"/>
                  <a:pt x="7834" y="8654"/>
                </a:cubicBezTo>
                <a:cubicBezTo>
                  <a:pt x="6317" y="6977"/>
                  <a:pt x="6620" y="4461"/>
                  <a:pt x="7281" y="2285"/>
                </a:cubicBezTo>
                <a:lnTo>
                  <a:pt x="7281" y="2285"/>
                </a:lnTo>
                <a:cubicBezTo>
                  <a:pt x="7540" y="2647"/>
                  <a:pt x="7849" y="2910"/>
                  <a:pt x="7868" y="2910"/>
                </a:cubicBezTo>
                <a:cubicBezTo>
                  <a:pt x="7869" y="2910"/>
                  <a:pt x="7869" y="2910"/>
                  <a:pt x="7869" y="2910"/>
                </a:cubicBezTo>
                <a:lnTo>
                  <a:pt x="7869" y="2910"/>
                </a:lnTo>
                <a:cubicBezTo>
                  <a:pt x="7566" y="3677"/>
                  <a:pt x="7834" y="4569"/>
                  <a:pt x="8565" y="5015"/>
                </a:cubicBezTo>
                <a:cubicBezTo>
                  <a:pt x="8940" y="5246"/>
                  <a:pt x="9627" y="5313"/>
                  <a:pt x="10327" y="5313"/>
                </a:cubicBezTo>
                <a:cubicBezTo>
                  <a:pt x="11028" y="5313"/>
                  <a:pt x="11741" y="5246"/>
                  <a:pt x="12169" y="5211"/>
                </a:cubicBezTo>
                <a:cubicBezTo>
                  <a:pt x="11866" y="4444"/>
                  <a:pt x="11117" y="2534"/>
                  <a:pt x="10367" y="2088"/>
                </a:cubicBezTo>
                <a:cubicBezTo>
                  <a:pt x="10084" y="1915"/>
                  <a:pt x="9772" y="1832"/>
                  <a:pt x="9465" y="1832"/>
                </a:cubicBezTo>
                <a:cubicBezTo>
                  <a:pt x="9077" y="1832"/>
                  <a:pt x="8696" y="1964"/>
                  <a:pt x="8387" y="2213"/>
                </a:cubicBezTo>
                <a:cubicBezTo>
                  <a:pt x="8155" y="1999"/>
                  <a:pt x="7959" y="1749"/>
                  <a:pt x="7816" y="1535"/>
                </a:cubicBezTo>
                <a:cubicBezTo>
                  <a:pt x="8280" y="1268"/>
                  <a:pt x="8779" y="1036"/>
                  <a:pt x="9315" y="821"/>
                </a:cubicBezTo>
                <a:lnTo>
                  <a:pt x="89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2"/>
          <p:cNvSpPr/>
          <p:nvPr/>
        </p:nvSpPr>
        <p:spPr>
          <a:xfrm>
            <a:off x="3230002" y="1570625"/>
            <a:ext cx="289775" cy="411001"/>
          </a:xfrm>
          <a:custGeom>
            <a:rect b="b" l="l" r="r" t="t"/>
            <a:pathLst>
              <a:path extrusionOk="0" h="14955" w="10544">
                <a:moveTo>
                  <a:pt x="7097" y="0"/>
                </a:moveTo>
                <a:cubicBezTo>
                  <a:pt x="7074" y="0"/>
                  <a:pt x="7052" y="1"/>
                  <a:pt x="7031" y="3"/>
                </a:cubicBezTo>
                <a:cubicBezTo>
                  <a:pt x="6478" y="56"/>
                  <a:pt x="6050" y="467"/>
                  <a:pt x="5942" y="966"/>
                </a:cubicBezTo>
                <a:cubicBezTo>
                  <a:pt x="5858" y="983"/>
                  <a:pt x="5774" y="990"/>
                  <a:pt x="5692" y="990"/>
                </a:cubicBezTo>
                <a:cubicBezTo>
                  <a:pt x="5427" y="990"/>
                  <a:pt x="5187" y="918"/>
                  <a:pt x="5050" y="877"/>
                </a:cubicBezTo>
                <a:cubicBezTo>
                  <a:pt x="4640" y="306"/>
                  <a:pt x="4176" y="38"/>
                  <a:pt x="4140" y="3"/>
                </a:cubicBezTo>
                <a:lnTo>
                  <a:pt x="3694" y="752"/>
                </a:lnTo>
                <a:cubicBezTo>
                  <a:pt x="3730" y="788"/>
                  <a:pt x="4658" y="1377"/>
                  <a:pt x="4818" y="2554"/>
                </a:cubicBezTo>
                <a:cubicBezTo>
                  <a:pt x="3980" y="2751"/>
                  <a:pt x="3016" y="3553"/>
                  <a:pt x="2642" y="5034"/>
                </a:cubicBezTo>
                <a:cubicBezTo>
                  <a:pt x="2267" y="6497"/>
                  <a:pt x="1000" y="7568"/>
                  <a:pt x="643" y="9245"/>
                </a:cubicBezTo>
                <a:cubicBezTo>
                  <a:pt x="1" y="12154"/>
                  <a:pt x="2231" y="14919"/>
                  <a:pt x="5211" y="14955"/>
                </a:cubicBezTo>
                <a:cubicBezTo>
                  <a:pt x="5221" y="14955"/>
                  <a:pt x="5231" y="14955"/>
                  <a:pt x="5240" y="14955"/>
                </a:cubicBezTo>
                <a:cubicBezTo>
                  <a:pt x="8383" y="14955"/>
                  <a:pt x="10544" y="12109"/>
                  <a:pt x="9921" y="9245"/>
                </a:cubicBezTo>
                <a:cubicBezTo>
                  <a:pt x="9547" y="7568"/>
                  <a:pt x="8298" y="6515"/>
                  <a:pt x="7905" y="5034"/>
                </a:cubicBezTo>
                <a:cubicBezTo>
                  <a:pt x="7530" y="3536"/>
                  <a:pt x="6567" y="2733"/>
                  <a:pt x="5710" y="2554"/>
                </a:cubicBezTo>
                <a:cubicBezTo>
                  <a:pt x="5643" y="1933"/>
                  <a:pt x="5497" y="1862"/>
                  <a:pt x="5592" y="1862"/>
                </a:cubicBezTo>
                <a:cubicBezTo>
                  <a:pt x="5621" y="1862"/>
                  <a:pt x="5671" y="1869"/>
                  <a:pt x="5750" y="1869"/>
                </a:cubicBezTo>
                <a:cubicBezTo>
                  <a:pt x="5826" y="1869"/>
                  <a:pt x="5929" y="1863"/>
                  <a:pt x="6067" y="1841"/>
                </a:cubicBezTo>
                <a:cubicBezTo>
                  <a:pt x="6285" y="2225"/>
                  <a:pt x="6705" y="2468"/>
                  <a:pt x="7168" y="2468"/>
                </a:cubicBezTo>
                <a:cubicBezTo>
                  <a:pt x="7200" y="2468"/>
                  <a:pt x="7231" y="2467"/>
                  <a:pt x="7263" y="2465"/>
                </a:cubicBezTo>
                <a:cubicBezTo>
                  <a:pt x="7905" y="2411"/>
                  <a:pt x="8922" y="1430"/>
                  <a:pt x="9386" y="1038"/>
                </a:cubicBezTo>
                <a:cubicBezTo>
                  <a:pt x="8869" y="727"/>
                  <a:pt x="7751" y="0"/>
                  <a:pt x="7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2"/>
          <p:cNvSpPr/>
          <p:nvPr/>
        </p:nvSpPr>
        <p:spPr>
          <a:xfrm>
            <a:off x="5029938" y="2334838"/>
            <a:ext cx="813000" cy="8130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2"/>
          <p:cNvSpPr txBox="1"/>
          <p:nvPr>
            <p:ph idx="4" type="subTitle"/>
          </p:nvPr>
        </p:nvSpPr>
        <p:spPr>
          <a:xfrm>
            <a:off x="2213613" y="2704081"/>
            <a:ext cx="2155800" cy="94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subscription service offering free delivery on orders over a certain amount and reduced service fees.</a:t>
            </a:r>
            <a:endParaRPr/>
          </a:p>
        </p:txBody>
      </p:sp>
      <p:sp>
        <p:nvSpPr>
          <p:cNvPr id="957" name="Google Shape;957;p32"/>
          <p:cNvSpPr txBox="1"/>
          <p:nvPr>
            <p:ph idx="3" type="title"/>
          </p:nvPr>
        </p:nvSpPr>
        <p:spPr>
          <a:xfrm>
            <a:off x="4277525" y="3147850"/>
            <a:ext cx="2455200" cy="41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Curbside Pickup</a:t>
            </a:r>
            <a:endParaRPr sz="1800"/>
          </a:p>
        </p:txBody>
      </p:sp>
      <p:sp>
        <p:nvSpPr>
          <p:cNvPr id="958" name="Google Shape;958;p32"/>
          <p:cNvSpPr/>
          <p:nvPr/>
        </p:nvSpPr>
        <p:spPr>
          <a:xfrm>
            <a:off x="5291540" y="2535850"/>
            <a:ext cx="289775" cy="411001"/>
          </a:xfrm>
          <a:custGeom>
            <a:rect b="b" l="l" r="r" t="t"/>
            <a:pathLst>
              <a:path extrusionOk="0" h="14955" w="10544">
                <a:moveTo>
                  <a:pt x="7097" y="0"/>
                </a:moveTo>
                <a:cubicBezTo>
                  <a:pt x="7074" y="0"/>
                  <a:pt x="7052" y="1"/>
                  <a:pt x="7031" y="3"/>
                </a:cubicBezTo>
                <a:cubicBezTo>
                  <a:pt x="6478" y="56"/>
                  <a:pt x="6050" y="467"/>
                  <a:pt x="5942" y="966"/>
                </a:cubicBezTo>
                <a:cubicBezTo>
                  <a:pt x="5858" y="983"/>
                  <a:pt x="5774" y="990"/>
                  <a:pt x="5692" y="990"/>
                </a:cubicBezTo>
                <a:cubicBezTo>
                  <a:pt x="5427" y="990"/>
                  <a:pt x="5187" y="918"/>
                  <a:pt x="5050" y="877"/>
                </a:cubicBezTo>
                <a:cubicBezTo>
                  <a:pt x="4640" y="306"/>
                  <a:pt x="4176" y="38"/>
                  <a:pt x="4140" y="3"/>
                </a:cubicBezTo>
                <a:lnTo>
                  <a:pt x="3694" y="752"/>
                </a:lnTo>
                <a:cubicBezTo>
                  <a:pt x="3730" y="788"/>
                  <a:pt x="4658" y="1377"/>
                  <a:pt x="4818" y="2554"/>
                </a:cubicBezTo>
                <a:cubicBezTo>
                  <a:pt x="3980" y="2751"/>
                  <a:pt x="3016" y="3553"/>
                  <a:pt x="2642" y="5034"/>
                </a:cubicBezTo>
                <a:cubicBezTo>
                  <a:pt x="2267" y="6497"/>
                  <a:pt x="1000" y="7568"/>
                  <a:pt x="643" y="9245"/>
                </a:cubicBezTo>
                <a:cubicBezTo>
                  <a:pt x="1" y="12154"/>
                  <a:pt x="2231" y="14919"/>
                  <a:pt x="5211" y="14955"/>
                </a:cubicBezTo>
                <a:cubicBezTo>
                  <a:pt x="5221" y="14955"/>
                  <a:pt x="5231" y="14955"/>
                  <a:pt x="5240" y="14955"/>
                </a:cubicBezTo>
                <a:cubicBezTo>
                  <a:pt x="8383" y="14955"/>
                  <a:pt x="10544" y="12109"/>
                  <a:pt x="9921" y="9245"/>
                </a:cubicBezTo>
                <a:cubicBezTo>
                  <a:pt x="9547" y="7568"/>
                  <a:pt x="8298" y="6515"/>
                  <a:pt x="7905" y="5034"/>
                </a:cubicBezTo>
                <a:cubicBezTo>
                  <a:pt x="7530" y="3536"/>
                  <a:pt x="6567" y="2733"/>
                  <a:pt x="5710" y="2554"/>
                </a:cubicBezTo>
                <a:cubicBezTo>
                  <a:pt x="5643" y="1933"/>
                  <a:pt x="5497" y="1862"/>
                  <a:pt x="5592" y="1862"/>
                </a:cubicBezTo>
                <a:cubicBezTo>
                  <a:pt x="5621" y="1862"/>
                  <a:pt x="5671" y="1869"/>
                  <a:pt x="5750" y="1869"/>
                </a:cubicBezTo>
                <a:cubicBezTo>
                  <a:pt x="5826" y="1869"/>
                  <a:pt x="5929" y="1863"/>
                  <a:pt x="6067" y="1841"/>
                </a:cubicBezTo>
                <a:cubicBezTo>
                  <a:pt x="6285" y="2225"/>
                  <a:pt x="6705" y="2468"/>
                  <a:pt x="7168" y="2468"/>
                </a:cubicBezTo>
                <a:cubicBezTo>
                  <a:pt x="7200" y="2468"/>
                  <a:pt x="7231" y="2467"/>
                  <a:pt x="7263" y="2465"/>
                </a:cubicBezTo>
                <a:cubicBezTo>
                  <a:pt x="7905" y="2411"/>
                  <a:pt x="8922" y="1430"/>
                  <a:pt x="9386" y="1038"/>
                </a:cubicBezTo>
                <a:cubicBezTo>
                  <a:pt x="8869" y="727"/>
                  <a:pt x="7751" y="0"/>
                  <a:pt x="7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3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BUSINESS MODEL</a:t>
            </a:r>
            <a:endParaRPr/>
          </a:p>
        </p:txBody>
      </p:sp>
      <p:graphicFrame>
        <p:nvGraphicFramePr>
          <p:cNvPr id="964" name="Google Shape;964;p33"/>
          <p:cNvGraphicFramePr/>
          <p:nvPr/>
        </p:nvGraphicFramePr>
        <p:xfrm>
          <a:off x="952500" y="1584375"/>
          <a:ext cx="3000000" cy="3000000"/>
        </p:xfrm>
        <a:graphic>
          <a:graphicData uri="http://schemas.openxmlformats.org/drawingml/2006/table">
            <a:tbl>
              <a:tblPr>
                <a:noFill/>
                <a:tableStyleId>{4862171A-932E-4740-A9C5-88484686A00C}</a:tableStyleId>
              </a:tblPr>
              <a:tblGrid>
                <a:gridCol w="2536675"/>
                <a:gridCol w="4407975"/>
                <a:gridCol w="526850"/>
              </a:tblGrid>
              <a:tr h="625725">
                <a:tc>
                  <a:txBody>
                    <a:bodyPr/>
                    <a:lstStyle/>
                    <a:p>
                      <a:pPr indent="0" lvl="0" marL="0" rtl="0" algn="ctr">
                        <a:spcBef>
                          <a:spcPts val="0"/>
                        </a:spcBef>
                        <a:spcAft>
                          <a:spcPts val="0"/>
                        </a:spcAft>
                        <a:buNone/>
                      </a:pPr>
                      <a:r>
                        <a:rPr b="1" lang="en" sz="1900">
                          <a:solidFill>
                            <a:schemeClr val="accent1"/>
                          </a:solidFill>
                          <a:latin typeface="Poppins"/>
                          <a:ea typeface="Poppins"/>
                          <a:cs typeface="Poppins"/>
                          <a:sym typeface="Poppins"/>
                        </a:rPr>
                        <a:t>Two-Sided Marketplace</a:t>
                      </a:r>
                      <a:endParaRPr b="1" sz="1900">
                        <a:solidFill>
                          <a:schemeClr val="accent1"/>
                        </a:solidFill>
                        <a:latin typeface="Poppins"/>
                        <a:ea typeface="Poppins"/>
                        <a:cs typeface="Poppins"/>
                        <a:sym typeface="Poppin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2"/>
                          </a:solidFill>
                          <a:latin typeface="Cambay"/>
                          <a:ea typeface="Cambay"/>
                          <a:cs typeface="Cambay"/>
                          <a:sym typeface="Cambay"/>
                        </a:rPr>
                        <a:t>Customers, Retail Partners</a:t>
                      </a:r>
                      <a:endParaRPr sz="1800">
                        <a:solidFill>
                          <a:schemeClr val="lt2"/>
                        </a:solidFill>
                        <a:latin typeface="Cambay"/>
                        <a:ea typeface="Cambay"/>
                        <a:cs typeface="Cambay"/>
                        <a:sym typeface="Camb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b="1" sz="2400">
                        <a:solidFill>
                          <a:schemeClr val="accent1"/>
                        </a:solidFill>
                        <a:latin typeface="Poppins"/>
                        <a:ea typeface="Poppins"/>
                        <a:cs typeface="Poppins"/>
                        <a:sym typeface="Poppins"/>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2"/>
                      </a:solidFill>
                      <a:prstDash val="solid"/>
                      <a:round/>
                      <a:headEnd len="sm" w="sm" type="none"/>
                      <a:tailEnd len="sm" w="sm" type="none"/>
                    </a:lnB>
                  </a:tcPr>
                </a:tc>
              </a:tr>
              <a:tr h="625725">
                <a:tc>
                  <a:txBody>
                    <a:bodyPr/>
                    <a:lstStyle/>
                    <a:p>
                      <a:pPr indent="0" lvl="0" marL="0" rtl="0" algn="ctr">
                        <a:spcBef>
                          <a:spcPts val="0"/>
                        </a:spcBef>
                        <a:spcAft>
                          <a:spcPts val="0"/>
                        </a:spcAft>
                        <a:buNone/>
                      </a:pPr>
                      <a:r>
                        <a:rPr b="1" lang="en" sz="1800">
                          <a:solidFill>
                            <a:schemeClr val="accent1"/>
                          </a:solidFill>
                          <a:latin typeface="Poppins"/>
                          <a:ea typeface="Poppins"/>
                          <a:cs typeface="Poppins"/>
                          <a:sym typeface="Poppins"/>
                        </a:rPr>
                        <a:t>Revenue Streams</a:t>
                      </a:r>
                      <a:endParaRPr sz="800">
                        <a:solidFill>
                          <a:schemeClr val="dk2"/>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2"/>
                          </a:solidFill>
                          <a:latin typeface="Cambay"/>
                          <a:ea typeface="Cambay"/>
                          <a:cs typeface="Cambay"/>
                          <a:sym typeface="Cambay"/>
                        </a:rPr>
                        <a:t>Delivery Fee, Membership, Service Fee, Advertising, Retailer Commission</a:t>
                      </a:r>
                      <a:endParaRPr sz="1800">
                        <a:solidFill>
                          <a:schemeClr val="lt2"/>
                        </a:solidFill>
                        <a:latin typeface="Cambay"/>
                        <a:ea typeface="Cambay"/>
                        <a:cs typeface="Cambay"/>
                        <a:sym typeface="Camb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2"/>
                        </a:solidFill>
                        <a:latin typeface="Cambay"/>
                        <a:ea typeface="Cambay"/>
                        <a:cs typeface="Cambay"/>
                        <a:sym typeface="Camb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625725">
                <a:tc>
                  <a:txBody>
                    <a:bodyPr/>
                    <a:lstStyle/>
                    <a:p>
                      <a:pPr indent="0" lvl="0" marL="0" rtl="0" algn="ctr">
                        <a:spcBef>
                          <a:spcPts val="0"/>
                        </a:spcBef>
                        <a:spcAft>
                          <a:spcPts val="0"/>
                        </a:spcAft>
                        <a:buNone/>
                      </a:pPr>
                      <a:r>
                        <a:rPr b="1" lang="en" sz="1800">
                          <a:solidFill>
                            <a:schemeClr val="accent1"/>
                          </a:solidFill>
                          <a:latin typeface="Poppins"/>
                          <a:ea typeface="Poppins"/>
                          <a:cs typeface="Poppins"/>
                          <a:sym typeface="Poppins"/>
                        </a:rPr>
                        <a:t>Value Proposition</a:t>
                      </a:r>
                      <a:endParaRPr sz="800">
                        <a:solidFill>
                          <a:schemeClr val="dk2"/>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2"/>
                          </a:solidFill>
                          <a:latin typeface="Cambay"/>
                          <a:ea typeface="Cambay"/>
                          <a:cs typeface="Cambay"/>
                          <a:sym typeface="Cambay"/>
                        </a:rPr>
                        <a:t>Convenience, Wide Selection, Flexibility</a:t>
                      </a:r>
                      <a:endParaRPr sz="1800">
                        <a:solidFill>
                          <a:schemeClr val="lt2"/>
                        </a:solidFill>
                        <a:latin typeface="Cambay"/>
                        <a:ea typeface="Cambay"/>
                        <a:cs typeface="Cambay"/>
                        <a:sym typeface="Camb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2"/>
                        </a:solidFill>
                        <a:latin typeface="Cambay"/>
                        <a:ea typeface="Cambay"/>
                        <a:cs typeface="Cambay"/>
                        <a:sym typeface="Camb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625725">
                <a:tc>
                  <a:txBody>
                    <a:bodyPr/>
                    <a:lstStyle/>
                    <a:p>
                      <a:pPr indent="0" lvl="0" marL="0" rtl="0" algn="ctr">
                        <a:spcBef>
                          <a:spcPts val="0"/>
                        </a:spcBef>
                        <a:spcAft>
                          <a:spcPts val="0"/>
                        </a:spcAft>
                        <a:buNone/>
                      </a:pPr>
                      <a:r>
                        <a:rPr b="1" lang="en" sz="1800">
                          <a:solidFill>
                            <a:schemeClr val="accent1"/>
                          </a:solidFill>
                          <a:latin typeface="Poppins"/>
                          <a:ea typeface="Poppins"/>
                          <a:cs typeface="Poppins"/>
                          <a:sym typeface="Poppins"/>
                        </a:rPr>
                        <a:t>  Customer Segments</a:t>
                      </a:r>
                      <a:endParaRPr b="1" sz="1800">
                        <a:solidFill>
                          <a:schemeClr val="dk2"/>
                        </a:solidFill>
                        <a:latin typeface="Poppins"/>
                        <a:ea typeface="Poppins"/>
                        <a:cs typeface="Poppins"/>
                        <a:sym typeface="Poppin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2"/>
                          </a:solidFill>
                          <a:latin typeface="Cambay"/>
                          <a:ea typeface="Cambay"/>
                          <a:cs typeface="Cambay"/>
                          <a:sym typeface="Cambay"/>
                        </a:rPr>
                        <a:t>Individual</a:t>
                      </a:r>
                      <a:r>
                        <a:rPr lang="en" sz="1800">
                          <a:solidFill>
                            <a:schemeClr val="lt2"/>
                          </a:solidFill>
                          <a:latin typeface="Cambay"/>
                          <a:ea typeface="Cambay"/>
                          <a:cs typeface="Cambay"/>
                          <a:sym typeface="Cambay"/>
                        </a:rPr>
                        <a:t> Consumers, Businesses</a:t>
                      </a:r>
                      <a:endParaRPr sz="1800">
                        <a:solidFill>
                          <a:schemeClr val="lt2"/>
                        </a:solidFill>
                        <a:latin typeface="Cambay"/>
                        <a:ea typeface="Cambay"/>
                        <a:cs typeface="Cambay"/>
                        <a:sym typeface="Camb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2"/>
                        </a:solidFill>
                        <a:latin typeface="Cambay"/>
                        <a:ea typeface="Cambay"/>
                        <a:cs typeface="Cambay"/>
                        <a:sym typeface="Camba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 name="Shape 968"/>
        <p:cNvGrpSpPr/>
        <p:nvPr/>
      </p:nvGrpSpPr>
      <p:grpSpPr>
        <a:xfrm>
          <a:off x="0" y="0"/>
          <a:ext cx="0" cy="0"/>
          <a:chOff x="0" y="0"/>
          <a:chExt cx="0" cy="0"/>
        </a:xfrm>
      </p:grpSpPr>
      <p:pic>
        <p:nvPicPr>
          <p:cNvPr id="969" name="Google Shape;969;p34"/>
          <p:cNvPicPr preferRelativeResize="0"/>
          <p:nvPr/>
        </p:nvPicPr>
        <p:blipFill rotWithShape="1">
          <a:blip r:embed="rId3">
            <a:alphaModFix/>
          </a:blip>
          <a:srcRect b="0" l="12557" r="12564" t="0"/>
          <a:stretch/>
        </p:blipFill>
        <p:spPr>
          <a:xfrm>
            <a:off x="4460450" y="658975"/>
            <a:ext cx="4085750" cy="3631451"/>
          </a:xfrm>
          <a:prstGeom prst="rect">
            <a:avLst/>
          </a:prstGeom>
          <a:noFill/>
          <a:ln>
            <a:noFill/>
          </a:ln>
        </p:spPr>
      </p:pic>
      <p:grpSp>
        <p:nvGrpSpPr>
          <p:cNvPr id="970" name="Google Shape;970;p34"/>
          <p:cNvGrpSpPr/>
          <p:nvPr/>
        </p:nvGrpSpPr>
        <p:grpSpPr>
          <a:xfrm>
            <a:off x="4404893" y="585038"/>
            <a:ext cx="4184309" cy="3973407"/>
            <a:chOff x="238125" y="1235375"/>
            <a:chExt cx="3265675" cy="3101075"/>
          </a:xfrm>
        </p:grpSpPr>
        <p:sp>
          <p:nvSpPr>
            <p:cNvPr id="971" name="Google Shape;971;p34"/>
            <p:cNvSpPr/>
            <p:nvPr/>
          </p:nvSpPr>
          <p:spPr>
            <a:xfrm>
              <a:off x="238125" y="1235375"/>
              <a:ext cx="3265675" cy="3101075"/>
            </a:xfrm>
            <a:custGeom>
              <a:rect b="b" l="l" r="r" t="t"/>
              <a:pathLst>
                <a:path extrusionOk="0" h="124043" w="130627">
                  <a:moveTo>
                    <a:pt x="71513" y="4586"/>
                  </a:moveTo>
                  <a:cubicBezTo>
                    <a:pt x="85930" y="4586"/>
                    <a:pt x="104219" y="24177"/>
                    <a:pt x="115834" y="48943"/>
                  </a:cubicBezTo>
                  <a:cubicBezTo>
                    <a:pt x="127539" y="73887"/>
                    <a:pt x="130626" y="84360"/>
                    <a:pt x="123846" y="93906"/>
                  </a:cubicBezTo>
                  <a:cubicBezTo>
                    <a:pt x="117476" y="102881"/>
                    <a:pt x="99419" y="111570"/>
                    <a:pt x="64305" y="111570"/>
                  </a:cubicBezTo>
                  <a:cubicBezTo>
                    <a:pt x="62057" y="111570"/>
                    <a:pt x="59719" y="111535"/>
                    <a:pt x="57328" y="111463"/>
                  </a:cubicBezTo>
                  <a:cubicBezTo>
                    <a:pt x="56311" y="111517"/>
                    <a:pt x="55330" y="111552"/>
                    <a:pt x="54349" y="111552"/>
                  </a:cubicBezTo>
                  <a:cubicBezTo>
                    <a:pt x="29851" y="111552"/>
                    <a:pt x="12062" y="91765"/>
                    <a:pt x="10367" y="78044"/>
                  </a:cubicBezTo>
                  <a:cubicBezTo>
                    <a:pt x="9742" y="69729"/>
                    <a:pt x="9903" y="56633"/>
                    <a:pt x="26514" y="34472"/>
                  </a:cubicBezTo>
                  <a:cubicBezTo>
                    <a:pt x="43144" y="12294"/>
                    <a:pt x="56704" y="4907"/>
                    <a:pt x="71174" y="4586"/>
                  </a:cubicBezTo>
                  <a:close/>
                  <a:moveTo>
                    <a:pt x="0" y="0"/>
                  </a:moveTo>
                  <a:lnTo>
                    <a:pt x="0" y="124042"/>
                  </a:lnTo>
                  <a:lnTo>
                    <a:pt x="130555" y="124042"/>
                  </a:lnTo>
                  <a:lnTo>
                    <a:pt x="1305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607000" y="1457500"/>
              <a:ext cx="2762525" cy="2488200"/>
            </a:xfrm>
            <a:custGeom>
              <a:rect b="b" l="l" r="r" t="t"/>
              <a:pathLst>
                <a:path extrusionOk="0" fill="none" h="99528" w="110501">
                  <a:moveTo>
                    <a:pt x="572" y="67428"/>
                  </a:moveTo>
                  <a:cubicBezTo>
                    <a:pt x="1" y="59827"/>
                    <a:pt x="144" y="47855"/>
                    <a:pt x="15346" y="27586"/>
                  </a:cubicBezTo>
                  <a:cubicBezTo>
                    <a:pt x="30547" y="7316"/>
                    <a:pt x="42930" y="554"/>
                    <a:pt x="56170" y="286"/>
                  </a:cubicBezTo>
                  <a:cubicBezTo>
                    <a:pt x="69391" y="1"/>
                    <a:pt x="86288" y="18022"/>
                    <a:pt x="96994" y="40825"/>
                  </a:cubicBezTo>
                  <a:cubicBezTo>
                    <a:pt x="107681" y="63628"/>
                    <a:pt x="110500" y="73191"/>
                    <a:pt x="104309" y="81916"/>
                  </a:cubicBezTo>
                  <a:cubicBezTo>
                    <a:pt x="98118" y="90641"/>
                    <a:pt x="79829" y="99099"/>
                    <a:pt x="43501" y="97975"/>
                  </a:cubicBezTo>
                  <a:cubicBezTo>
                    <a:pt x="19717" y="99527"/>
                    <a:pt x="2196" y="80471"/>
                    <a:pt x="572" y="67428"/>
                  </a:cubicBezTo>
                  <a:close/>
                </a:path>
              </a:pathLst>
            </a:custGeom>
            <a:noFill/>
            <a:ln cap="flat" cmpd="sng" w="19050">
              <a:solidFill>
                <a:schemeClr val="accent1"/>
              </a:solidFill>
              <a:prstDash val="dash"/>
              <a:miter lim="17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549475" y="1581525"/>
              <a:ext cx="840400" cy="1047825"/>
            </a:xfrm>
            <a:custGeom>
              <a:rect b="b" l="l" r="r" t="t"/>
              <a:pathLst>
                <a:path extrusionOk="0"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549475" y="1581525"/>
              <a:ext cx="840400" cy="1047825"/>
            </a:xfrm>
            <a:custGeom>
              <a:rect b="b" l="l" r="r" t="t"/>
              <a:pathLst>
                <a:path extrusionOk="0" fill="none" h="41913" w="33616">
                  <a:moveTo>
                    <a:pt x="33616" y="0"/>
                  </a:moveTo>
                  <a:lnTo>
                    <a:pt x="33616" y="0"/>
                  </a:lnTo>
                  <a:cubicBezTo>
                    <a:pt x="11188" y="3283"/>
                    <a:pt x="1909" y="11794"/>
                    <a:pt x="357" y="24159"/>
                  </a:cubicBezTo>
                  <a:cubicBezTo>
                    <a:pt x="89" y="27906"/>
                    <a:pt x="0" y="34151"/>
                    <a:pt x="1499" y="41913"/>
                  </a:cubicBezTo>
                  <a:cubicBezTo>
                    <a:pt x="3943" y="35935"/>
                    <a:pt x="7851" y="28923"/>
                    <a:pt x="14060" y="20626"/>
                  </a:cubicBezTo>
                  <a:cubicBezTo>
                    <a:pt x="21019" y="11348"/>
                    <a:pt x="27442" y="4657"/>
                    <a:pt x="33616"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2520625" y="1590450"/>
              <a:ext cx="891725" cy="1243200"/>
            </a:xfrm>
            <a:custGeom>
              <a:rect b="b" l="l" r="r" t="t"/>
              <a:pathLst>
                <a:path extrusionOk="0" h="49728" w="35669">
                  <a:moveTo>
                    <a:pt x="1" y="0"/>
                  </a:move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2520625" y="1590450"/>
              <a:ext cx="891725" cy="1243200"/>
            </a:xfrm>
            <a:custGeom>
              <a:rect b="b" l="l" r="r" t="t"/>
              <a:pathLst>
                <a:path extrusionOk="0" fill="none" h="49728" w="35669">
                  <a:moveTo>
                    <a:pt x="1" y="0"/>
                  </a:moveTo>
                  <a:lnTo>
                    <a:pt x="1" y="0"/>
                  </a:lnTo>
                  <a:cubicBezTo>
                    <a:pt x="9047" y="8083"/>
                    <a:pt x="17879" y="20573"/>
                    <a:pt x="24534" y="34740"/>
                  </a:cubicBezTo>
                  <a:cubicBezTo>
                    <a:pt x="27211" y="40431"/>
                    <a:pt x="29441" y="45374"/>
                    <a:pt x="31190" y="49727"/>
                  </a:cubicBezTo>
                  <a:cubicBezTo>
                    <a:pt x="35668" y="33223"/>
                    <a:pt x="33563" y="20929"/>
                    <a:pt x="28388" y="13650"/>
                  </a:cubicBezTo>
                  <a:cubicBezTo>
                    <a:pt x="24017" y="7494"/>
                    <a:pt x="15881" y="2462"/>
                    <a:pt x="1" y="0"/>
                  </a:cubicBezTo>
                  <a:close/>
                </a:path>
              </a:pathLst>
            </a:custGeom>
            <a:no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1466575" y="3937625"/>
              <a:ext cx="1221350" cy="286850"/>
            </a:xfrm>
            <a:custGeom>
              <a:rect b="b" l="l" r="r" t="t"/>
              <a:pathLst>
                <a:path extrusionOk="0" h="11474" w="48854">
                  <a:moveTo>
                    <a:pt x="48854" y="1"/>
                  </a:move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lnTo>
                    <a:pt x="1" y="3159"/>
                  </a:lnTo>
                  <a:cubicBezTo>
                    <a:pt x="7298" y="8994"/>
                    <a:pt x="14132" y="11456"/>
                    <a:pt x="22036" y="11474"/>
                  </a:cubicBezTo>
                  <a:lnTo>
                    <a:pt x="22143" y="11474"/>
                  </a:lnTo>
                  <a:cubicBezTo>
                    <a:pt x="32349" y="11474"/>
                    <a:pt x="41128" y="7477"/>
                    <a:pt x="48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1466575" y="3937625"/>
              <a:ext cx="1221350" cy="286850"/>
            </a:xfrm>
            <a:custGeom>
              <a:rect b="b" l="l" r="r" t="t"/>
              <a:pathLst>
                <a:path extrusionOk="0" fill="none" h="11474" w="48854">
                  <a:moveTo>
                    <a:pt x="48854" y="1"/>
                  </a:moveTo>
                  <a:lnTo>
                    <a:pt x="48854" y="1"/>
                  </a:lnTo>
                  <a:cubicBezTo>
                    <a:pt x="40022" y="2160"/>
                    <a:pt x="28906" y="3480"/>
                    <a:pt x="15167" y="3480"/>
                  </a:cubicBezTo>
                  <a:cubicBezTo>
                    <a:pt x="12919" y="3480"/>
                    <a:pt x="10581" y="3445"/>
                    <a:pt x="8190" y="3373"/>
                  </a:cubicBezTo>
                  <a:cubicBezTo>
                    <a:pt x="7173" y="3427"/>
                    <a:pt x="6192" y="3462"/>
                    <a:pt x="5211" y="3462"/>
                  </a:cubicBezTo>
                  <a:cubicBezTo>
                    <a:pt x="3444" y="3462"/>
                    <a:pt x="1696" y="3355"/>
                    <a:pt x="1" y="3159"/>
                  </a:cubicBezTo>
                  <a:cubicBezTo>
                    <a:pt x="7298" y="8994"/>
                    <a:pt x="14132" y="11456"/>
                    <a:pt x="22036" y="11474"/>
                  </a:cubicBezTo>
                  <a:lnTo>
                    <a:pt x="22143" y="11474"/>
                  </a:lnTo>
                  <a:cubicBezTo>
                    <a:pt x="32349" y="11474"/>
                    <a:pt x="41128" y="7477"/>
                    <a:pt x="48854" y="1"/>
                  </a:cubicBezTo>
                  <a:close/>
                </a:path>
              </a:pathLst>
            </a:custGeom>
            <a:solidFill>
              <a:schemeClr val="dk2"/>
            </a:solidFill>
            <a:ln cap="flat" cmpd="sng" w="7575">
              <a:solidFill>
                <a:srgbClr val="9EB94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 name="Google Shape;979;p34"/>
          <p:cNvSpPr/>
          <p:nvPr/>
        </p:nvSpPr>
        <p:spPr>
          <a:xfrm>
            <a:off x="8430900" y="4401750"/>
            <a:ext cx="404700" cy="404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 name="Google Shape;980;p34"/>
          <p:cNvGrpSpPr/>
          <p:nvPr/>
        </p:nvGrpSpPr>
        <p:grpSpPr>
          <a:xfrm>
            <a:off x="8094746" y="361071"/>
            <a:ext cx="668263" cy="356672"/>
            <a:chOff x="6613421" y="4558496"/>
            <a:chExt cx="668263" cy="356672"/>
          </a:xfrm>
        </p:grpSpPr>
        <p:grpSp>
          <p:nvGrpSpPr>
            <p:cNvPr id="981" name="Google Shape;981;p34"/>
            <p:cNvGrpSpPr/>
            <p:nvPr/>
          </p:nvGrpSpPr>
          <p:grpSpPr>
            <a:xfrm>
              <a:off x="6613421" y="4697571"/>
              <a:ext cx="668263" cy="217597"/>
              <a:chOff x="-668239" y="4338844"/>
              <a:chExt cx="298478" cy="97194"/>
            </a:xfrm>
          </p:grpSpPr>
          <p:sp>
            <p:nvSpPr>
              <p:cNvPr id="982" name="Google Shape;982;p34"/>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4"/>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4"/>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4"/>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4"/>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4"/>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4"/>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4"/>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4"/>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4"/>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34"/>
            <p:cNvGrpSpPr/>
            <p:nvPr/>
          </p:nvGrpSpPr>
          <p:grpSpPr>
            <a:xfrm>
              <a:off x="6613421" y="4558496"/>
              <a:ext cx="668263" cy="217597"/>
              <a:chOff x="-668239" y="4338844"/>
              <a:chExt cx="298478" cy="97194"/>
            </a:xfrm>
          </p:grpSpPr>
          <p:sp>
            <p:nvSpPr>
              <p:cNvPr id="993" name="Google Shape;993;p34"/>
              <p:cNvSpPr/>
              <p:nvPr/>
            </p:nvSpPr>
            <p:spPr>
              <a:xfrm>
                <a:off x="-668239"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4"/>
              <p:cNvSpPr/>
              <p:nvPr/>
            </p:nvSpPr>
            <p:spPr>
              <a:xfrm>
                <a:off x="-602177"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4"/>
              <p:cNvSpPr/>
              <p:nvPr/>
            </p:nvSpPr>
            <p:spPr>
              <a:xfrm>
                <a:off x="-536094"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4"/>
              <p:cNvSpPr/>
              <p:nvPr/>
            </p:nvSpPr>
            <p:spPr>
              <a:xfrm>
                <a:off x="-470035"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4"/>
              <p:cNvSpPr/>
              <p:nvPr/>
            </p:nvSpPr>
            <p:spPr>
              <a:xfrm>
                <a:off x="-668239"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4"/>
              <p:cNvSpPr/>
              <p:nvPr/>
            </p:nvSpPr>
            <p:spPr>
              <a:xfrm>
                <a:off x="-602177"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4"/>
              <p:cNvSpPr/>
              <p:nvPr/>
            </p:nvSpPr>
            <p:spPr>
              <a:xfrm>
                <a:off x="-536094"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4"/>
              <p:cNvSpPr/>
              <p:nvPr/>
            </p:nvSpPr>
            <p:spPr>
              <a:xfrm>
                <a:off x="-470035"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4"/>
              <p:cNvSpPr/>
              <p:nvPr/>
            </p:nvSpPr>
            <p:spPr>
              <a:xfrm>
                <a:off x="-403960" y="4338844"/>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4"/>
              <p:cNvSpPr/>
              <p:nvPr/>
            </p:nvSpPr>
            <p:spPr>
              <a:xfrm>
                <a:off x="-403960" y="4401838"/>
                <a:ext cx="34200" cy="34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3" name="Google Shape;1003;p34"/>
          <p:cNvSpPr/>
          <p:nvPr/>
        </p:nvSpPr>
        <p:spPr>
          <a:xfrm>
            <a:off x="1833150" y="918901"/>
            <a:ext cx="1157100" cy="11346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4"/>
          <p:cNvSpPr txBox="1"/>
          <p:nvPr>
            <p:ph type="title"/>
          </p:nvPr>
        </p:nvSpPr>
        <p:spPr>
          <a:xfrm>
            <a:off x="370500" y="2239875"/>
            <a:ext cx="3945600" cy="139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 IMPROVEMENT</a:t>
            </a:r>
            <a:endParaRPr/>
          </a:p>
        </p:txBody>
      </p:sp>
      <p:sp>
        <p:nvSpPr>
          <p:cNvPr id="1005" name="Google Shape;1005;p34"/>
          <p:cNvSpPr txBox="1"/>
          <p:nvPr>
            <p:ph idx="4294967295" type="title"/>
          </p:nvPr>
        </p:nvSpPr>
        <p:spPr>
          <a:xfrm>
            <a:off x="1833150" y="1008150"/>
            <a:ext cx="1157100" cy="96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02</a:t>
            </a:r>
            <a:endParaRPr sz="5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9" name="Shape 1009"/>
        <p:cNvGrpSpPr/>
        <p:nvPr/>
      </p:nvGrpSpPr>
      <p:grpSpPr>
        <a:xfrm>
          <a:off x="0" y="0"/>
          <a:ext cx="0" cy="0"/>
          <a:chOff x="0" y="0"/>
          <a:chExt cx="0" cy="0"/>
        </a:xfrm>
      </p:grpSpPr>
      <p:sp>
        <p:nvSpPr>
          <p:cNvPr id="1010" name="Google Shape;1010;p35"/>
          <p:cNvSpPr txBox="1"/>
          <p:nvPr>
            <p:ph idx="15" type="subTitle"/>
          </p:nvPr>
        </p:nvSpPr>
        <p:spPr>
          <a:xfrm>
            <a:off x="5904325" y="4076400"/>
            <a:ext cx="2249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Comprehensive, detailed health information insights for each order</a:t>
            </a:r>
            <a:endParaRPr sz="1200"/>
          </a:p>
        </p:txBody>
      </p:sp>
      <p:sp>
        <p:nvSpPr>
          <p:cNvPr id="1011" name="Google Shape;1011;p35"/>
          <p:cNvSpPr txBox="1"/>
          <p:nvPr>
            <p:ph idx="13" type="subTitle"/>
          </p:nvPr>
        </p:nvSpPr>
        <p:spPr>
          <a:xfrm>
            <a:off x="6056725" y="2210550"/>
            <a:ext cx="19860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A score to promote users for </a:t>
            </a:r>
            <a:r>
              <a:rPr lang="en" sz="1200"/>
              <a:t>better shopping</a:t>
            </a:r>
            <a:r>
              <a:rPr lang="en" sz="1200"/>
              <a:t> habits</a:t>
            </a:r>
            <a:endParaRPr sz="1200"/>
          </a:p>
        </p:txBody>
      </p:sp>
      <p:sp>
        <p:nvSpPr>
          <p:cNvPr id="1012" name="Google Shape;1012;p35"/>
          <p:cNvSpPr txBox="1"/>
          <p:nvPr>
            <p:ph idx="9" type="title"/>
          </p:nvPr>
        </p:nvSpPr>
        <p:spPr>
          <a:xfrm>
            <a:off x="6056725" y="1875750"/>
            <a:ext cx="1986000" cy="3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Sustainability</a:t>
            </a:r>
            <a:endParaRPr sz="1800"/>
          </a:p>
        </p:txBody>
      </p:sp>
      <p:sp>
        <p:nvSpPr>
          <p:cNvPr id="1013" name="Google Shape;1013;p35"/>
          <p:cNvSpPr txBox="1"/>
          <p:nvPr>
            <p:ph idx="14" type="title"/>
          </p:nvPr>
        </p:nvSpPr>
        <p:spPr>
          <a:xfrm>
            <a:off x="5694763" y="3741600"/>
            <a:ext cx="2710200" cy="3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Nutritional Summary</a:t>
            </a:r>
            <a:endParaRPr sz="1800"/>
          </a:p>
        </p:txBody>
      </p:sp>
      <p:sp>
        <p:nvSpPr>
          <p:cNvPr id="1014" name="Google Shape;1014;p3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NEW FEATURE IDEAS</a:t>
            </a:r>
            <a:endParaRPr/>
          </a:p>
        </p:txBody>
      </p:sp>
      <p:sp>
        <p:nvSpPr>
          <p:cNvPr id="1015" name="Google Shape;1015;p35"/>
          <p:cNvSpPr txBox="1"/>
          <p:nvPr>
            <p:ph idx="2" type="title"/>
          </p:nvPr>
        </p:nvSpPr>
        <p:spPr>
          <a:xfrm>
            <a:off x="1101175" y="1875750"/>
            <a:ext cx="1986000" cy="3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Meal Kits</a:t>
            </a:r>
            <a:endParaRPr sz="1800"/>
          </a:p>
        </p:txBody>
      </p:sp>
      <p:sp>
        <p:nvSpPr>
          <p:cNvPr id="1016" name="Google Shape;1016;p35"/>
          <p:cNvSpPr txBox="1"/>
          <p:nvPr>
            <p:ph idx="1" type="subTitle"/>
          </p:nvPr>
        </p:nvSpPr>
        <p:spPr>
          <a:xfrm>
            <a:off x="948775" y="2210550"/>
            <a:ext cx="2325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Convenient pre-portioned gourmet to-cook meal solutions</a:t>
            </a:r>
            <a:endParaRPr sz="1200"/>
          </a:p>
        </p:txBody>
      </p:sp>
      <p:sp>
        <p:nvSpPr>
          <p:cNvPr id="1017" name="Google Shape;1017;p35"/>
          <p:cNvSpPr txBox="1"/>
          <p:nvPr>
            <p:ph idx="3" type="title"/>
          </p:nvPr>
        </p:nvSpPr>
        <p:spPr>
          <a:xfrm>
            <a:off x="3578950" y="1875450"/>
            <a:ext cx="2023500" cy="3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Personalization</a:t>
            </a:r>
            <a:endParaRPr sz="1800"/>
          </a:p>
        </p:txBody>
      </p:sp>
      <p:sp>
        <p:nvSpPr>
          <p:cNvPr id="1018" name="Google Shape;1018;p35"/>
          <p:cNvSpPr txBox="1"/>
          <p:nvPr>
            <p:ph idx="4" type="subTitle"/>
          </p:nvPr>
        </p:nvSpPr>
        <p:spPr>
          <a:xfrm>
            <a:off x="3369100" y="2210550"/>
            <a:ext cx="2459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Customize the app experience based on your preferences</a:t>
            </a:r>
            <a:endParaRPr sz="1200"/>
          </a:p>
        </p:txBody>
      </p:sp>
      <p:sp>
        <p:nvSpPr>
          <p:cNvPr id="1019" name="Google Shape;1019;p35"/>
          <p:cNvSpPr txBox="1"/>
          <p:nvPr>
            <p:ph idx="5" type="title"/>
          </p:nvPr>
        </p:nvSpPr>
        <p:spPr>
          <a:xfrm>
            <a:off x="778375" y="3741600"/>
            <a:ext cx="2594400" cy="3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Quirky Notifications</a:t>
            </a:r>
            <a:endParaRPr sz="1800"/>
          </a:p>
        </p:txBody>
      </p:sp>
      <p:sp>
        <p:nvSpPr>
          <p:cNvPr id="1020" name="Google Shape;1020;p35"/>
          <p:cNvSpPr txBox="1"/>
          <p:nvPr>
            <p:ph idx="6" type="subTitle"/>
          </p:nvPr>
        </p:nvSpPr>
        <p:spPr>
          <a:xfrm>
            <a:off x="1101175" y="4076400"/>
            <a:ext cx="19860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Playful, engaging reminder alerts notifications.</a:t>
            </a:r>
            <a:endParaRPr sz="1200"/>
          </a:p>
        </p:txBody>
      </p:sp>
      <p:sp>
        <p:nvSpPr>
          <p:cNvPr id="1021" name="Google Shape;1021;p35"/>
          <p:cNvSpPr txBox="1"/>
          <p:nvPr>
            <p:ph idx="7" type="title"/>
          </p:nvPr>
        </p:nvSpPr>
        <p:spPr>
          <a:xfrm>
            <a:off x="3426550" y="3741600"/>
            <a:ext cx="2249100" cy="3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Grocery Budget Tracker</a:t>
            </a:r>
            <a:endParaRPr sz="1800"/>
          </a:p>
        </p:txBody>
      </p:sp>
      <p:sp>
        <p:nvSpPr>
          <p:cNvPr id="1022" name="Google Shape;1022;p35"/>
          <p:cNvSpPr txBox="1"/>
          <p:nvPr>
            <p:ph idx="8" type="subTitle"/>
          </p:nvPr>
        </p:nvSpPr>
        <p:spPr>
          <a:xfrm>
            <a:off x="3578950" y="4076400"/>
            <a:ext cx="19860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t>Smart, efficient spending management tool</a:t>
            </a:r>
            <a:endParaRPr sz="1200"/>
          </a:p>
        </p:txBody>
      </p:sp>
      <p:sp>
        <p:nvSpPr>
          <p:cNvPr id="1023" name="Google Shape;1023;p35"/>
          <p:cNvSpPr/>
          <p:nvPr/>
        </p:nvSpPr>
        <p:spPr>
          <a:xfrm>
            <a:off x="1807825" y="1160384"/>
            <a:ext cx="572700" cy="572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5"/>
          <p:cNvSpPr/>
          <p:nvPr/>
        </p:nvSpPr>
        <p:spPr>
          <a:xfrm>
            <a:off x="4304350" y="1160384"/>
            <a:ext cx="572700" cy="572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5"/>
          <p:cNvSpPr/>
          <p:nvPr/>
        </p:nvSpPr>
        <p:spPr>
          <a:xfrm>
            <a:off x="6763475" y="1160384"/>
            <a:ext cx="572700" cy="572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5"/>
          <p:cNvSpPr/>
          <p:nvPr/>
        </p:nvSpPr>
        <p:spPr>
          <a:xfrm>
            <a:off x="1807825" y="3026434"/>
            <a:ext cx="572700" cy="572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5"/>
          <p:cNvSpPr/>
          <p:nvPr/>
        </p:nvSpPr>
        <p:spPr>
          <a:xfrm>
            <a:off x="4285650" y="3026434"/>
            <a:ext cx="572700" cy="572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5"/>
          <p:cNvSpPr/>
          <p:nvPr/>
        </p:nvSpPr>
        <p:spPr>
          <a:xfrm>
            <a:off x="6763475" y="3026434"/>
            <a:ext cx="572700" cy="572700"/>
          </a:xfrm>
          <a:prstGeom prst="ellipse">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 name="Google Shape;1029;p35"/>
          <p:cNvGrpSpPr/>
          <p:nvPr/>
        </p:nvGrpSpPr>
        <p:grpSpPr>
          <a:xfrm>
            <a:off x="6917225" y="1259825"/>
            <a:ext cx="265000" cy="373825"/>
            <a:chOff x="5009675" y="1656450"/>
            <a:chExt cx="265000" cy="373825"/>
          </a:xfrm>
        </p:grpSpPr>
        <p:sp>
          <p:nvSpPr>
            <p:cNvPr id="1030" name="Google Shape;1030;p35"/>
            <p:cNvSpPr/>
            <p:nvPr/>
          </p:nvSpPr>
          <p:spPr>
            <a:xfrm>
              <a:off x="5124775" y="1656450"/>
              <a:ext cx="145425" cy="136075"/>
            </a:xfrm>
            <a:custGeom>
              <a:rect b="b" l="l" r="r" t="t"/>
              <a:pathLst>
                <a:path extrusionOk="0" h="5443" w="5817">
                  <a:moveTo>
                    <a:pt x="0" y="1"/>
                  </a:moveTo>
                  <a:lnTo>
                    <a:pt x="0" y="2195"/>
                  </a:lnTo>
                  <a:cubicBezTo>
                    <a:pt x="72" y="2231"/>
                    <a:pt x="143" y="2267"/>
                    <a:pt x="196" y="2302"/>
                  </a:cubicBezTo>
                  <a:cubicBezTo>
                    <a:pt x="312" y="2370"/>
                    <a:pt x="385" y="2397"/>
                    <a:pt x="446" y="2397"/>
                  </a:cubicBezTo>
                  <a:cubicBezTo>
                    <a:pt x="592" y="2397"/>
                    <a:pt x="662" y="2243"/>
                    <a:pt x="1053" y="2142"/>
                  </a:cubicBezTo>
                  <a:cubicBezTo>
                    <a:pt x="1169" y="2107"/>
                    <a:pt x="1291" y="2088"/>
                    <a:pt x="1416" y="2088"/>
                  </a:cubicBezTo>
                  <a:cubicBezTo>
                    <a:pt x="1926" y="2088"/>
                    <a:pt x="2483" y="2396"/>
                    <a:pt x="2855" y="3141"/>
                  </a:cubicBezTo>
                  <a:cubicBezTo>
                    <a:pt x="3265" y="3962"/>
                    <a:pt x="3979" y="4622"/>
                    <a:pt x="4568" y="5443"/>
                  </a:cubicBezTo>
                  <a:cubicBezTo>
                    <a:pt x="5175" y="5371"/>
                    <a:pt x="5514" y="5246"/>
                    <a:pt x="5817" y="5122"/>
                  </a:cubicBezTo>
                  <a:cubicBezTo>
                    <a:pt x="5524" y="2346"/>
                    <a:pt x="4058" y="970"/>
                    <a:pt x="1926" y="970"/>
                  </a:cubicBezTo>
                  <a:cubicBezTo>
                    <a:pt x="1591" y="970"/>
                    <a:pt x="1240" y="1003"/>
                    <a:pt x="875" y="1071"/>
                  </a:cubicBezTo>
                  <a:lnTo>
                    <a:pt x="8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5"/>
            <p:cNvSpPr/>
            <p:nvPr/>
          </p:nvSpPr>
          <p:spPr>
            <a:xfrm>
              <a:off x="5009675" y="1730525"/>
              <a:ext cx="265000" cy="256050"/>
            </a:xfrm>
            <a:custGeom>
              <a:rect b="b" l="l" r="r" t="t"/>
              <a:pathLst>
                <a:path extrusionOk="0" h="10242" w="10600">
                  <a:moveTo>
                    <a:pt x="4042" y="0"/>
                  </a:moveTo>
                  <a:cubicBezTo>
                    <a:pt x="3849" y="0"/>
                    <a:pt x="3620" y="122"/>
                    <a:pt x="3391" y="571"/>
                  </a:cubicBezTo>
                  <a:cubicBezTo>
                    <a:pt x="2838" y="1713"/>
                    <a:pt x="1856" y="2462"/>
                    <a:pt x="1321" y="3461"/>
                  </a:cubicBezTo>
                  <a:cubicBezTo>
                    <a:pt x="1" y="5923"/>
                    <a:pt x="1196" y="9528"/>
                    <a:pt x="5032" y="10241"/>
                  </a:cubicBezTo>
                  <a:cubicBezTo>
                    <a:pt x="8904" y="9528"/>
                    <a:pt x="10599" y="5584"/>
                    <a:pt x="8066" y="2480"/>
                  </a:cubicBezTo>
                  <a:cubicBezTo>
                    <a:pt x="7566" y="1873"/>
                    <a:pt x="7031" y="1302"/>
                    <a:pt x="6674" y="571"/>
                  </a:cubicBezTo>
                  <a:cubicBezTo>
                    <a:pt x="6457" y="127"/>
                    <a:pt x="6231" y="2"/>
                    <a:pt x="6036" y="2"/>
                  </a:cubicBezTo>
                  <a:cubicBezTo>
                    <a:pt x="5831" y="2"/>
                    <a:pt x="5659" y="141"/>
                    <a:pt x="5568" y="196"/>
                  </a:cubicBezTo>
                  <a:cubicBezTo>
                    <a:pt x="5568" y="196"/>
                    <a:pt x="5348" y="316"/>
                    <a:pt x="5043" y="316"/>
                  </a:cubicBezTo>
                  <a:cubicBezTo>
                    <a:pt x="4864" y="316"/>
                    <a:pt x="4655" y="275"/>
                    <a:pt x="4444" y="142"/>
                  </a:cubicBezTo>
                  <a:cubicBezTo>
                    <a:pt x="4352" y="93"/>
                    <a:pt x="4211" y="0"/>
                    <a:pt x="4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5"/>
            <p:cNvSpPr/>
            <p:nvPr/>
          </p:nvSpPr>
          <p:spPr>
            <a:xfrm>
              <a:off x="5097550" y="2001700"/>
              <a:ext cx="75875" cy="28575"/>
            </a:xfrm>
            <a:custGeom>
              <a:rect b="b" l="l" r="r" t="t"/>
              <a:pathLst>
                <a:path extrusionOk="0" h="1143" w="3035">
                  <a:moveTo>
                    <a:pt x="376" y="1"/>
                  </a:moveTo>
                  <a:lnTo>
                    <a:pt x="1" y="536"/>
                  </a:lnTo>
                  <a:lnTo>
                    <a:pt x="715" y="1036"/>
                  </a:lnTo>
                  <a:lnTo>
                    <a:pt x="1089" y="518"/>
                  </a:lnTo>
                  <a:lnTo>
                    <a:pt x="1089" y="1143"/>
                  </a:lnTo>
                  <a:lnTo>
                    <a:pt x="1964" y="1143"/>
                  </a:lnTo>
                  <a:lnTo>
                    <a:pt x="1964" y="518"/>
                  </a:lnTo>
                  <a:lnTo>
                    <a:pt x="2320" y="1036"/>
                  </a:lnTo>
                  <a:lnTo>
                    <a:pt x="3034" y="536"/>
                  </a:lnTo>
                  <a:lnTo>
                    <a:pt x="2659" y="1"/>
                  </a:lnTo>
                  <a:cubicBezTo>
                    <a:pt x="2136" y="181"/>
                    <a:pt x="1811" y="262"/>
                    <a:pt x="1507" y="262"/>
                  </a:cubicBezTo>
                  <a:cubicBezTo>
                    <a:pt x="1179" y="262"/>
                    <a:pt x="876" y="168"/>
                    <a:pt x="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35"/>
          <p:cNvGrpSpPr/>
          <p:nvPr/>
        </p:nvGrpSpPr>
        <p:grpSpPr>
          <a:xfrm>
            <a:off x="4483413" y="1259675"/>
            <a:ext cx="214575" cy="373825"/>
            <a:chOff x="4464600" y="1656450"/>
            <a:chExt cx="214575" cy="373825"/>
          </a:xfrm>
        </p:grpSpPr>
        <p:sp>
          <p:nvSpPr>
            <p:cNvPr id="1034" name="Google Shape;1034;p35"/>
            <p:cNvSpPr/>
            <p:nvPr/>
          </p:nvSpPr>
          <p:spPr>
            <a:xfrm>
              <a:off x="4510650" y="1916500"/>
              <a:ext cx="110975" cy="113775"/>
            </a:xfrm>
            <a:custGeom>
              <a:rect b="b" l="l" r="r" t="t"/>
              <a:pathLst>
                <a:path extrusionOk="0" h="4551" w="4439">
                  <a:moveTo>
                    <a:pt x="1441" y="1"/>
                  </a:moveTo>
                  <a:cubicBezTo>
                    <a:pt x="1441" y="394"/>
                    <a:pt x="1477" y="1089"/>
                    <a:pt x="924" y="1767"/>
                  </a:cubicBezTo>
                  <a:cubicBezTo>
                    <a:pt x="1" y="2868"/>
                    <a:pt x="808" y="4551"/>
                    <a:pt x="2239" y="4551"/>
                  </a:cubicBezTo>
                  <a:cubicBezTo>
                    <a:pt x="2247" y="4551"/>
                    <a:pt x="2254" y="4551"/>
                    <a:pt x="2262" y="4551"/>
                  </a:cubicBezTo>
                  <a:cubicBezTo>
                    <a:pt x="3689" y="4533"/>
                    <a:pt x="4439" y="2874"/>
                    <a:pt x="3564" y="1785"/>
                  </a:cubicBezTo>
                  <a:cubicBezTo>
                    <a:pt x="3083" y="1179"/>
                    <a:pt x="3011" y="661"/>
                    <a:pt x="30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5"/>
            <p:cNvSpPr/>
            <p:nvPr/>
          </p:nvSpPr>
          <p:spPr>
            <a:xfrm>
              <a:off x="4464600" y="1656450"/>
              <a:ext cx="214575" cy="238225"/>
            </a:xfrm>
            <a:custGeom>
              <a:rect b="b" l="l" r="r" t="t"/>
              <a:pathLst>
                <a:path extrusionOk="0" h="9529" w="8583">
                  <a:moveTo>
                    <a:pt x="3533" y="1"/>
                  </a:moveTo>
                  <a:lnTo>
                    <a:pt x="1891" y="393"/>
                  </a:lnTo>
                  <a:cubicBezTo>
                    <a:pt x="1891" y="393"/>
                    <a:pt x="2248" y="1731"/>
                    <a:pt x="2534" y="3712"/>
                  </a:cubicBezTo>
                  <a:cubicBezTo>
                    <a:pt x="2177" y="3123"/>
                    <a:pt x="1749" y="2534"/>
                    <a:pt x="1267" y="1963"/>
                  </a:cubicBezTo>
                  <a:lnTo>
                    <a:pt x="0" y="2963"/>
                  </a:lnTo>
                  <a:cubicBezTo>
                    <a:pt x="0" y="2963"/>
                    <a:pt x="2391" y="5675"/>
                    <a:pt x="3194" y="9529"/>
                  </a:cubicBezTo>
                  <a:lnTo>
                    <a:pt x="4889" y="9529"/>
                  </a:lnTo>
                  <a:cubicBezTo>
                    <a:pt x="4889" y="9529"/>
                    <a:pt x="5728" y="5443"/>
                    <a:pt x="8582" y="2499"/>
                  </a:cubicBezTo>
                  <a:lnTo>
                    <a:pt x="7369" y="1428"/>
                  </a:lnTo>
                  <a:cubicBezTo>
                    <a:pt x="6477" y="2356"/>
                    <a:pt x="5763" y="3355"/>
                    <a:pt x="5192" y="4301"/>
                  </a:cubicBezTo>
                  <a:cubicBezTo>
                    <a:pt x="5674" y="2160"/>
                    <a:pt x="6227" y="732"/>
                    <a:pt x="6227" y="732"/>
                  </a:cubicBezTo>
                  <a:lnTo>
                    <a:pt x="4568" y="108"/>
                  </a:lnTo>
                  <a:cubicBezTo>
                    <a:pt x="4354" y="768"/>
                    <a:pt x="4157" y="1392"/>
                    <a:pt x="3979" y="1999"/>
                  </a:cubicBezTo>
                  <a:cubicBezTo>
                    <a:pt x="3854" y="1357"/>
                    <a:pt x="3711" y="697"/>
                    <a:pt x="35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5"/>
            <p:cNvSpPr/>
            <p:nvPr/>
          </p:nvSpPr>
          <p:spPr>
            <a:xfrm>
              <a:off x="4608225" y="1981650"/>
              <a:ext cx="25" cy="25"/>
            </a:xfrm>
            <a:custGeom>
              <a:rect b="b" l="l" r="r" t="t"/>
              <a:pathLst>
                <a:path extrusionOk="0" h="1" w="1">
                  <a:moveTo>
                    <a:pt x="0" y="0"/>
                  </a:moveTo>
                  <a:lnTo>
                    <a:pt x="0" y="0"/>
                  </a:lnTo>
                  <a:cubicBezTo>
                    <a:pt x="0"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5"/>
            <p:cNvSpPr/>
            <p:nvPr/>
          </p:nvSpPr>
          <p:spPr>
            <a:xfrm>
              <a:off x="4607775" y="1990125"/>
              <a:ext cx="25" cy="25"/>
            </a:xfrm>
            <a:custGeom>
              <a:rect b="b" l="l" r="r" t="t"/>
              <a:pathLst>
                <a:path extrusionOk="0" h="1" w="1">
                  <a:moveTo>
                    <a:pt x="1" y="0"/>
                  </a:moveTo>
                  <a:cubicBezTo>
                    <a:pt x="1" y="0"/>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5"/>
            <p:cNvSpPr/>
            <p:nvPr/>
          </p:nvSpPr>
          <p:spPr>
            <a:xfrm>
              <a:off x="4607775" y="1981650"/>
              <a:ext cx="475" cy="6250"/>
            </a:xfrm>
            <a:custGeom>
              <a:rect b="b" l="l" r="r" t="t"/>
              <a:pathLst>
                <a:path extrusionOk="0" h="250" w="19">
                  <a:moveTo>
                    <a:pt x="18" y="0"/>
                  </a:moveTo>
                  <a:cubicBezTo>
                    <a:pt x="1" y="107"/>
                    <a:pt x="1" y="196"/>
                    <a:pt x="1" y="250"/>
                  </a:cubicBezTo>
                  <a:cubicBezTo>
                    <a:pt x="1" y="143"/>
                    <a:pt x="18"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5"/>
            <p:cNvSpPr/>
            <p:nvPr/>
          </p:nvSpPr>
          <p:spPr>
            <a:xfrm>
              <a:off x="4607775" y="1987875"/>
              <a:ext cx="25" cy="2275"/>
            </a:xfrm>
            <a:custGeom>
              <a:rect b="b" l="l" r="r" t="t"/>
              <a:pathLst>
                <a:path extrusionOk="0" h="91" w="1">
                  <a:moveTo>
                    <a:pt x="1" y="1"/>
                  </a:moveTo>
                  <a:cubicBezTo>
                    <a:pt x="1" y="54"/>
                    <a:pt x="1" y="90"/>
                    <a:pt x="1" y="90"/>
                  </a:cubicBezTo>
                  <a:cubicBezTo>
                    <a:pt x="1" y="90"/>
                    <a:pt x="1" y="5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35"/>
          <p:cNvGrpSpPr/>
          <p:nvPr/>
        </p:nvGrpSpPr>
        <p:grpSpPr>
          <a:xfrm>
            <a:off x="6874411" y="3145101"/>
            <a:ext cx="350904" cy="335234"/>
            <a:chOff x="3887175" y="1656500"/>
            <a:chExt cx="386075" cy="368875"/>
          </a:xfrm>
        </p:grpSpPr>
        <p:sp>
          <p:nvSpPr>
            <p:cNvPr id="1041" name="Google Shape;1041;p35"/>
            <p:cNvSpPr/>
            <p:nvPr/>
          </p:nvSpPr>
          <p:spPr>
            <a:xfrm>
              <a:off x="4049750" y="1767525"/>
              <a:ext cx="39725" cy="29900"/>
            </a:xfrm>
            <a:custGeom>
              <a:rect b="b" l="l" r="r" t="t"/>
              <a:pathLst>
                <a:path extrusionOk="0" h="1196" w="1589">
                  <a:moveTo>
                    <a:pt x="803" y="1"/>
                  </a:moveTo>
                  <a:cubicBezTo>
                    <a:pt x="0" y="1"/>
                    <a:pt x="18" y="1196"/>
                    <a:pt x="803" y="1196"/>
                  </a:cubicBezTo>
                  <a:cubicBezTo>
                    <a:pt x="1588" y="1196"/>
                    <a:pt x="1588" y="1"/>
                    <a:pt x="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5"/>
            <p:cNvSpPr/>
            <p:nvPr/>
          </p:nvSpPr>
          <p:spPr>
            <a:xfrm>
              <a:off x="4124675" y="1670275"/>
              <a:ext cx="97725" cy="74975"/>
            </a:xfrm>
            <a:custGeom>
              <a:rect b="b" l="l" r="r" t="t"/>
              <a:pathLst>
                <a:path extrusionOk="0" h="2999" w="3909">
                  <a:moveTo>
                    <a:pt x="1286" y="1"/>
                  </a:moveTo>
                  <a:lnTo>
                    <a:pt x="1286" y="1"/>
                  </a:lnTo>
                  <a:cubicBezTo>
                    <a:pt x="1" y="947"/>
                    <a:pt x="679" y="2998"/>
                    <a:pt x="2285" y="2998"/>
                  </a:cubicBezTo>
                  <a:cubicBezTo>
                    <a:pt x="3052" y="2998"/>
                    <a:pt x="3694" y="2499"/>
                    <a:pt x="3909" y="1785"/>
                  </a:cubicBezTo>
                  <a:cubicBezTo>
                    <a:pt x="3159" y="1000"/>
                    <a:pt x="2267" y="393"/>
                    <a:pt x="1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5"/>
            <p:cNvSpPr/>
            <p:nvPr/>
          </p:nvSpPr>
          <p:spPr>
            <a:xfrm>
              <a:off x="3915925" y="1708650"/>
              <a:ext cx="76600" cy="71900"/>
            </a:xfrm>
            <a:custGeom>
              <a:rect b="b" l="l" r="r" t="t"/>
              <a:pathLst>
                <a:path extrusionOk="0" h="2876" w="3064">
                  <a:moveTo>
                    <a:pt x="1660" y="0"/>
                  </a:moveTo>
                  <a:cubicBezTo>
                    <a:pt x="982" y="643"/>
                    <a:pt x="393" y="1463"/>
                    <a:pt x="1" y="2373"/>
                  </a:cubicBezTo>
                  <a:cubicBezTo>
                    <a:pt x="321" y="2726"/>
                    <a:pt x="700" y="2875"/>
                    <a:pt x="1067" y="2875"/>
                  </a:cubicBezTo>
                  <a:cubicBezTo>
                    <a:pt x="2111" y="2875"/>
                    <a:pt x="3064" y="1675"/>
                    <a:pt x="2338" y="553"/>
                  </a:cubicBezTo>
                  <a:cubicBezTo>
                    <a:pt x="2177" y="304"/>
                    <a:pt x="1928" y="107"/>
                    <a:pt x="16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5"/>
            <p:cNvSpPr/>
            <p:nvPr/>
          </p:nvSpPr>
          <p:spPr>
            <a:xfrm>
              <a:off x="3887175" y="1656500"/>
              <a:ext cx="386075" cy="188275"/>
            </a:xfrm>
            <a:custGeom>
              <a:rect b="b" l="l" r="r" t="t"/>
              <a:pathLst>
                <a:path extrusionOk="0" h="7531" w="15443">
                  <a:moveTo>
                    <a:pt x="7306" y="3549"/>
                  </a:moveTo>
                  <a:cubicBezTo>
                    <a:pt x="8109" y="3549"/>
                    <a:pt x="8769" y="4227"/>
                    <a:pt x="8769" y="5030"/>
                  </a:cubicBezTo>
                  <a:cubicBezTo>
                    <a:pt x="8769" y="5851"/>
                    <a:pt x="8109" y="6511"/>
                    <a:pt x="7306" y="6511"/>
                  </a:cubicBezTo>
                  <a:cubicBezTo>
                    <a:pt x="6486" y="6511"/>
                    <a:pt x="5825" y="5851"/>
                    <a:pt x="5825" y="5030"/>
                  </a:cubicBezTo>
                  <a:cubicBezTo>
                    <a:pt x="5825" y="4227"/>
                    <a:pt x="6486" y="3549"/>
                    <a:pt x="7306" y="3549"/>
                  </a:cubicBezTo>
                  <a:close/>
                  <a:moveTo>
                    <a:pt x="7994" y="1"/>
                  </a:moveTo>
                  <a:cubicBezTo>
                    <a:pt x="6431" y="1"/>
                    <a:pt x="4850" y="485"/>
                    <a:pt x="3524" y="1480"/>
                  </a:cubicBezTo>
                  <a:cubicBezTo>
                    <a:pt x="3774" y="1622"/>
                    <a:pt x="3988" y="1837"/>
                    <a:pt x="4166" y="2086"/>
                  </a:cubicBezTo>
                  <a:cubicBezTo>
                    <a:pt x="5372" y="3783"/>
                    <a:pt x="3956" y="5842"/>
                    <a:pt x="2238" y="5842"/>
                  </a:cubicBezTo>
                  <a:cubicBezTo>
                    <a:pt x="1769" y="5842"/>
                    <a:pt x="1278" y="5689"/>
                    <a:pt x="812" y="5334"/>
                  </a:cubicBezTo>
                  <a:cubicBezTo>
                    <a:pt x="615" y="6012"/>
                    <a:pt x="508" y="6743"/>
                    <a:pt x="508" y="7475"/>
                  </a:cubicBezTo>
                  <a:cubicBezTo>
                    <a:pt x="508" y="7522"/>
                    <a:pt x="1" y="7530"/>
                    <a:pt x="4426" y="7530"/>
                  </a:cubicBezTo>
                  <a:cubicBezTo>
                    <a:pt x="6638" y="7530"/>
                    <a:pt x="10084" y="7528"/>
                    <a:pt x="15443" y="7528"/>
                  </a:cubicBezTo>
                  <a:cubicBezTo>
                    <a:pt x="15443" y="5833"/>
                    <a:pt x="14925" y="4334"/>
                    <a:pt x="14033" y="3086"/>
                  </a:cubicBezTo>
                  <a:cubicBezTo>
                    <a:pt x="13587" y="3924"/>
                    <a:pt x="12731" y="4424"/>
                    <a:pt x="11785" y="4424"/>
                  </a:cubicBezTo>
                  <a:cubicBezTo>
                    <a:pt x="9608" y="4424"/>
                    <a:pt x="8448" y="1872"/>
                    <a:pt x="9840" y="231"/>
                  </a:cubicBezTo>
                  <a:cubicBezTo>
                    <a:pt x="9239" y="78"/>
                    <a:pt x="8618" y="1"/>
                    <a:pt x="7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5"/>
            <p:cNvSpPr/>
            <p:nvPr/>
          </p:nvSpPr>
          <p:spPr>
            <a:xfrm>
              <a:off x="4028325" y="1866550"/>
              <a:ext cx="116450" cy="158825"/>
            </a:xfrm>
            <a:custGeom>
              <a:rect b="b" l="l" r="r" t="t"/>
              <a:pathLst>
                <a:path extrusionOk="0" h="6353" w="4658">
                  <a:moveTo>
                    <a:pt x="376" y="1"/>
                  </a:moveTo>
                  <a:lnTo>
                    <a:pt x="55" y="4765"/>
                  </a:lnTo>
                  <a:cubicBezTo>
                    <a:pt x="1" y="5621"/>
                    <a:pt x="679" y="6353"/>
                    <a:pt x="1553" y="6353"/>
                  </a:cubicBezTo>
                  <a:lnTo>
                    <a:pt x="3123" y="6353"/>
                  </a:lnTo>
                  <a:cubicBezTo>
                    <a:pt x="3980" y="6353"/>
                    <a:pt x="4658" y="5621"/>
                    <a:pt x="4604" y="4765"/>
                  </a:cubicBezTo>
                  <a:lnTo>
                    <a:pt x="4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35"/>
          <p:cNvGrpSpPr/>
          <p:nvPr/>
        </p:nvGrpSpPr>
        <p:grpSpPr>
          <a:xfrm>
            <a:off x="2021900" y="1259825"/>
            <a:ext cx="144550" cy="373825"/>
            <a:chOff x="3331125" y="1656450"/>
            <a:chExt cx="144550" cy="373825"/>
          </a:xfrm>
        </p:grpSpPr>
        <p:sp>
          <p:nvSpPr>
            <p:cNvPr id="1047" name="Google Shape;1047;p35"/>
            <p:cNvSpPr/>
            <p:nvPr/>
          </p:nvSpPr>
          <p:spPr>
            <a:xfrm>
              <a:off x="3349425" y="1742775"/>
              <a:ext cx="109700" cy="287500"/>
            </a:xfrm>
            <a:custGeom>
              <a:rect b="b" l="l" r="r" t="t"/>
              <a:pathLst>
                <a:path extrusionOk="0" h="11500" w="4388">
                  <a:moveTo>
                    <a:pt x="2166" y="0"/>
                  </a:moveTo>
                  <a:cubicBezTo>
                    <a:pt x="1299" y="0"/>
                    <a:pt x="429" y="277"/>
                    <a:pt x="108" y="830"/>
                  </a:cubicBezTo>
                  <a:cubicBezTo>
                    <a:pt x="54" y="937"/>
                    <a:pt x="18" y="1240"/>
                    <a:pt x="0" y="1776"/>
                  </a:cubicBezTo>
                  <a:lnTo>
                    <a:pt x="1035" y="1776"/>
                  </a:lnTo>
                  <a:lnTo>
                    <a:pt x="1035" y="2650"/>
                  </a:lnTo>
                  <a:lnTo>
                    <a:pt x="18" y="2650"/>
                  </a:lnTo>
                  <a:cubicBezTo>
                    <a:pt x="54" y="3203"/>
                    <a:pt x="108" y="3881"/>
                    <a:pt x="215" y="4702"/>
                  </a:cubicBezTo>
                  <a:lnTo>
                    <a:pt x="1232" y="4702"/>
                  </a:lnTo>
                  <a:lnTo>
                    <a:pt x="1232" y="5576"/>
                  </a:lnTo>
                  <a:lnTo>
                    <a:pt x="339" y="5576"/>
                  </a:lnTo>
                  <a:cubicBezTo>
                    <a:pt x="482" y="6450"/>
                    <a:pt x="643" y="7307"/>
                    <a:pt x="821" y="8092"/>
                  </a:cubicBezTo>
                  <a:lnTo>
                    <a:pt x="1749" y="8092"/>
                  </a:lnTo>
                  <a:lnTo>
                    <a:pt x="1749" y="8966"/>
                  </a:lnTo>
                  <a:lnTo>
                    <a:pt x="1053" y="8966"/>
                  </a:lnTo>
                  <a:cubicBezTo>
                    <a:pt x="1178" y="9466"/>
                    <a:pt x="1696" y="11250"/>
                    <a:pt x="2159" y="11500"/>
                  </a:cubicBezTo>
                  <a:cubicBezTo>
                    <a:pt x="2837" y="11125"/>
                    <a:pt x="3551" y="7913"/>
                    <a:pt x="3694" y="7146"/>
                  </a:cubicBezTo>
                  <a:lnTo>
                    <a:pt x="2855" y="7146"/>
                  </a:lnTo>
                  <a:lnTo>
                    <a:pt x="2855" y="6272"/>
                  </a:lnTo>
                  <a:lnTo>
                    <a:pt x="3872" y="6272"/>
                  </a:lnTo>
                  <a:cubicBezTo>
                    <a:pt x="4015" y="5398"/>
                    <a:pt x="4140" y="4523"/>
                    <a:pt x="4211" y="3756"/>
                  </a:cubicBezTo>
                  <a:lnTo>
                    <a:pt x="3141" y="3756"/>
                  </a:lnTo>
                  <a:lnTo>
                    <a:pt x="3141" y="2882"/>
                  </a:lnTo>
                  <a:lnTo>
                    <a:pt x="4283" y="2882"/>
                  </a:lnTo>
                  <a:cubicBezTo>
                    <a:pt x="4387" y="1193"/>
                    <a:pt x="4220" y="829"/>
                    <a:pt x="4212" y="829"/>
                  </a:cubicBezTo>
                  <a:cubicBezTo>
                    <a:pt x="4211" y="829"/>
                    <a:pt x="4211" y="830"/>
                    <a:pt x="4211" y="830"/>
                  </a:cubicBezTo>
                  <a:cubicBezTo>
                    <a:pt x="3899" y="277"/>
                    <a:pt x="3034" y="0"/>
                    <a:pt x="2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5"/>
            <p:cNvSpPr/>
            <p:nvPr/>
          </p:nvSpPr>
          <p:spPr>
            <a:xfrm>
              <a:off x="3331125" y="1656450"/>
              <a:ext cx="144550" cy="77200"/>
            </a:xfrm>
            <a:custGeom>
              <a:rect b="b" l="l" r="r" t="t"/>
              <a:pathLst>
                <a:path extrusionOk="0" h="3088" w="5782">
                  <a:moveTo>
                    <a:pt x="2894" y="1"/>
                  </a:moveTo>
                  <a:cubicBezTo>
                    <a:pt x="2548" y="1"/>
                    <a:pt x="2204" y="143"/>
                    <a:pt x="1964" y="429"/>
                  </a:cubicBezTo>
                  <a:cubicBezTo>
                    <a:pt x="1868" y="524"/>
                    <a:pt x="1868" y="556"/>
                    <a:pt x="1853" y="556"/>
                  </a:cubicBezTo>
                  <a:cubicBezTo>
                    <a:pt x="1845" y="556"/>
                    <a:pt x="1833" y="548"/>
                    <a:pt x="1803" y="536"/>
                  </a:cubicBezTo>
                  <a:cubicBezTo>
                    <a:pt x="1660" y="485"/>
                    <a:pt x="1516" y="461"/>
                    <a:pt x="1374" y="461"/>
                  </a:cubicBezTo>
                  <a:cubicBezTo>
                    <a:pt x="824" y="461"/>
                    <a:pt x="321" y="825"/>
                    <a:pt x="179" y="1392"/>
                  </a:cubicBezTo>
                  <a:cubicBezTo>
                    <a:pt x="1" y="2070"/>
                    <a:pt x="411" y="2481"/>
                    <a:pt x="857" y="3088"/>
                  </a:cubicBezTo>
                  <a:cubicBezTo>
                    <a:pt x="1423" y="2746"/>
                    <a:pt x="2165" y="2572"/>
                    <a:pt x="2908" y="2572"/>
                  </a:cubicBezTo>
                  <a:cubicBezTo>
                    <a:pt x="3642" y="2572"/>
                    <a:pt x="4376" y="2742"/>
                    <a:pt x="4943" y="3088"/>
                  </a:cubicBezTo>
                  <a:cubicBezTo>
                    <a:pt x="5372" y="2481"/>
                    <a:pt x="5782" y="2070"/>
                    <a:pt x="5604" y="1392"/>
                  </a:cubicBezTo>
                  <a:cubicBezTo>
                    <a:pt x="5462" y="825"/>
                    <a:pt x="4959" y="461"/>
                    <a:pt x="4418" y="461"/>
                  </a:cubicBezTo>
                  <a:cubicBezTo>
                    <a:pt x="4279" y="461"/>
                    <a:pt x="4137" y="485"/>
                    <a:pt x="3998" y="536"/>
                  </a:cubicBezTo>
                  <a:cubicBezTo>
                    <a:pt x="3962" y="548"/>
                    <a:pt x="3946" y="556"/>
                    <a:pt x="3936" y="556"/>
                  </a:cubicBezTo>
                  <a:cubicBezTo>
                    <a:pt x="3916" y="556"/>
                    <a:pt x="3920" y="524"/>
                    <a:pt x="3837" y="429"/>
                  </a:cubicBezTo>
                  <a:cubicBezTo>
                    <a:pt x="3587" y="143"/>
                    <a:pt x="3239"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35"/>
          <p:cNvGrpSpPr/>
          <p:nvPr/>
        </p:nvGrpSpPr>
        <p:grpSpPr>
          <a:xfrm>
            <a:off x="4417578" y="3162761"/>
            <a:ext cx="308904" cy="300078"/>
            <a:chOff x="2754825" y="1656375"/>
            <a:chExt cx="384975" cy="373975"/>
          </a:xfrm>
        </p:grpSpPr>
        <p:sp>
          <p:nvSpPr>
            <p:cNvPr id="1050" name="Google Shape;1050;p35"/>
            <p:cNvSpPr/>
            <p:nvPr/>
          </p:nvSpPr>
          <p:spPr>
            <a:xfrm>
              <a:off x="2754825" y="1790275"/>
              <a:ext cx="384975" cy="240075"/>
            </a:xfrm>
            <a:custGeom>
              <a:rect b="b" l="l" r="r" t="t"/>
              <a:pathLst>
                <a:path extrusionOk="0" h="9603" w="15399">
                  <a:moveTo>
                    <a:pt x="1749" y="1"/>
                  </a:moveTo>
                  <a:lnTo>
                    <a:pt x="1749" y="1"/>
                  </a:lnTo>
                  <a:cubicBezTo>
                    <a:pt x="0" y="2463"/>
                    <a:pt x="161" y="5924"/>
                    <a:pt x="2712" y="7976"/>
                  </a:cubicBezTo>
                  <a:cubicBezTo>
                    <a:pt x="4053" y="9058"/>
                    <a:pt x="5878" y="9602"/>
                    <a:pt x="7704" y="9602"/>
                  </a:cubicBezTo>
                  <a:cubicBezTo>
                    <a:pt x="9522" y="9602"/>
                    <a:pt x="11342" y="9062"/>
                    <a:pt x="12686" y="7976"/>
                  </a:cubicBezTo>
                  <a:cubicBezTo>
                    <a:pt x="15238" y="5924"/>
                    <a:pt x="15398" y="2463"/>
                    <a:pt x="13650" y="1"/>
                  </a:cubicBezTo>
                  <a:lnTo>
                    <a:pt x="13650" y="1"/>
                  </a:lnTo>
                  <a:cubicBezTo>
                    <a:pt x="13170" y="263"/>
                    <a:pt x="12632" y="402"/>
                    <a:pt x="12063" y="402"/>
                  </a:cubicBezTo>
                  <a:cubicBezTo>
                    <a:pt x="11743" y="402"/>
                    <a:pt x="11414" y="358"/>
                    <a:pt x="11081" y="268"/>
                  </a:cubicBezTo>
                  <a:lnTo>
                    <a:pt x="11081" y="268"/>
                  </a:lnTo>
                  <a:cubicBezTo>
                    <a:pt x="11170" y="1303"/>
                    <a:pt x="10884" y="2017"/>
                    <a:pt x="10474" y="2784"/>
                  </a:cubicBezTo>
                  <a:cubicBezTo>
                    <a:pt x="9118" y="2695"/>
                    <a:pt x="8226" y="2177"/>
                    <a:pt x="7690" y="1535"/>
                  </a:cubicBezTo>
                  <a:cubicBezTo>
                    <a:pt x="7173" y="2177"/>
                    <a:pt x="6281" y="2695"/>
                    <a:pt x="4925" y="2784"/>
                  </a:cubicBezTo>
                  <a:cubicBezTo>
                    <a:pt x="4550" y="2088"/>
                    <a:pt x="4211" y="1339"/>
                    <a:pt x="4318" y="268"/>
                  </a:cubicBezTo>
                  <a:lnTo>
                    <a:pt x="4318" y="268"/>
                  </a:lnTo>
                  <a:cubicBezTo>
                    <a:pt x="3997" y="358"/>
                    <a:pt x="3676" y="402"/>
                    <a:pt x="3360" y="402"/>
                  </a:cubicBezTo>
                  <a:cubicBezTo>
                    <a:pt x="2798" y="402"/>
                    <a:pt x="2251" y="263"/>
                    <a:pt x="1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2812350" y="1656375"/>
              <a:ext cx="269900" cy="180325"/>
            </a:xfrm>
            <a:custGeom>
              <a:rect b="b" l="l" r="r" t="t"/>
              <a:pathLst>
                <a:path extrusionOk="0" h="7213" w="10796">
                  <a:moveTo>
                    <a:pt x="6799" y="0"/>
                  </a:moveTo>
                  <a:cubicBezTo>
                    <a:pt x="5530" y="0"/>
                    <a:pt x="4943" y="1064"/>
                    <a:pt x="4943" y="2395"/>
                  </a:cubicBezTo>
                  <a:cubicBezTo>
                    <a:pt x="2981" y="2502"/>
                    <a:pt x="1393" y="3269"/>
                    <a:pt x="1" y="4661"/>
                  </a:cubicBezTo>
                  <a:cubicBezTo>
                    <a:pt x="392" y="4816"/>
                    <a:pt x="736" y="4883"/>
                    <a:pt x="1057" y="4883"/>
                  </a:cubicBezTo>
                  <a:cubicBezTo>
                    <a:pt x="1878" y="4883"/>
                    <a:pt x="2554" y="4447"/>
                    <a:pt x="3516" y="3947"/>
                  </a:cubicBezTo>
                  <a:lnTo>
                    <a:pt x="3516" y="3947"/>
                  </a:lnTo>
                  <a:cubicBezTo>
                    <a:pt x="3034" y="5035"/>
                    <a:pt x="2552" y="5820"/>
                    <a:pt x="3123" y="7212"/>
                  </a:cubicBezTo>
                  <a:cubicBezTo>
                    <a:pt x="4783" y="6873"/>
                    <a:pt x="4997" y="5874"/>
                    <a:pt x="5389" y="4928"/>
                  </a:cubicBezTo>
                  <a:cubicBezTo>
                    <a:pt x="5835" y="5927"/>
                    <a:pt x="6032" y="6891"/>
                    <a:pt x="7655" y="7212"/>
                  </a:cubicBezTo>
                  <a:cubicBezTo>
                    <a:pt x="8262" y="5767"/>
                    <a:pt x="7727" y="4964"/>
                    <a:pt x="7263" y="3947"/>
                  </a:cubicBezTo>
                  <a:lnTo>
                    <a:pt x="7263" y="3947"/>
                  </a:lnTo>
                  <a:cubicBezTo>
                    <a:pt x="8229" y="4437"/>
                    <a:pt x="8907" y="4880"/>
                    <a:pt x="9741" y="4880"/>
                  </a:cubicBezTo>
                  <a:cubicBezTo>
                    <a:pt x="10061" y="4880"/>
                    <a:pt x="10404" y="4814"/>
                    <a:pt x="10796" y="4661"/>
                  </a:cubicBezTo>
                  <a:cubicBezTo>
                    <a:pt x="9315" y="3198"/>
                    <a:pt x="7691" y="2484"/>
                    <a:pt x="5818" y="2395"/>
                  </a:cubicBezTo>
                  <a:cubicBezTo>
                    <a:pt x="5818" y="1593"/>
                    <a:pt x="6056" y="877"/>
                    <a:pt x="6815" y="877"/>
                  </a:cubicBezTo>
                  <a:cubicBezTo>
                    <a:pt x="6833" y="877"/>
                    <a:pt x="6851" y="877"/>
                    <a:pt x="6870" y="878"/>
                  </a:cubicBezTo>
                  <a:lnTo>
                    <a:pt x="6924" y="4"/>
                  </a:lnTo>
                  <a:cubicBezTo>
                    <a:pt x="6882" y="2"/>
                    <a:pt x="6840" y="0"/>
                    <a:pt x="67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35"/>
          <p:cNvGrpSpPr/>
          <p:nvPr/>
        </p:nvGrpSpPr>
        <p:grpSpPr>
          <a:xfrm>
            <a:off x="1950075" y="3125913"/>
            <a:ext cx="288200" cy="373725"/>
            <a:chOff x="2200350" y="1656450"/>
            <a:chExt cx="288200" cy="373725"/>
          </a:xfrm>
        </p:grpSpPr>
        <p:sp>
          <p:nvSpPr>
            <p:cNvPr id="1053" name="Google Shape;1053;p35"/>
            <p:cNvSpPr/>
            <p:nvPr/>
          </p:nvSpPr>
          <p:spPr>
            <a:xfrm>
              <a:off x="2217750" y="1862550"/>
              <a:ext cx="253400" cy="167625"/>
            </a:xfrm>
            <a:custGeom>
              <a:rect b="b" l="l" r="r" t="t"/>
              <a:pathLst>
                <a:path extrusionOk="0" h="6705" w="10136">
                  <a:moveTo>
                    <a:pt x="1" y="0"/>
                  </a:moveTo>
                  <a:cubicBezTo>
                    <a:pt x="429" y="2962"/>
                    <a:pt x="2053" y="5710"/>
                    <a:pt x="5014" y="6691"/>
                  </a:cubicBezTo>
                  <a:cubicBezTo>
                    <a:pt x="5041" y="6700"/>
                    <a:pt x="5077" y="6705"/>
                    <a:pt x="5120" y="6705"/>
                  </a:cubicBezTo>
                  <a:cubicBezTo>
                    <a:pt x="5940" y="6705"/>
                    <a:pt x="9559" y="5051"/>
                    <a:pt x="10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5"/>
            <p:cNvSpPr/>
            <p:nvPr/>
          </p:nvSpPr>
          <p:spPr>
            <a:xfrm>
              <a:off x="2335525" y="1656450"/>
              <a:ext cx="65575" cy="74525"/>
            </a:xfrm>
            <a:custGeom>
              <a:rect b="b" l="l" r="r" t="t"/>
              <a:pathLst>
                <a:path extrusionOk="0" h="2981" w="2623">
                  <a:moveTo>
                    <a:pt x="2320" y="1"/>
                  </a:moveTo>
                  <a:cubicBezTo>
                    <a:pt x="857" y="536"/>
                    <a:pt x="89" y="1696"/>
                    <a:pt x="0" y="2980"/>
                  </a:cubicBezTo>
                  <a:lnTo>
                    <a:pt x="892" y="2980"/>
                  </a:lnTo>
                  <a:cubicBezTo>
                    <a:pt x="928" y="2481"/>
                    <a:pt x="1178" y="1357"/>
                    <a:pt x="2623" y="821"/>
                  </a:cubicBezTo>
                  <a:lnTo>
                    <a:pt x="2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5"/>
            <p:cNvSpPr/>
            <p:nvPr/>
          </p:nvSpPr>
          <p:spPr>
            <a:xfrm>
              <a:off x="2256125" y="1752725"/>
              <a:ext cx="61575" cy="30000"/>
            </a:xfrm>
            <a:custGeom>
              <a:rect b="b" l="l" r="r" t="t"/>
              <a:pathLst>
                <a:path extrusionOk="0" h="1200" w="2463">
                  <a:moveTo>
                    <a:pt x="714" y="1"/>
                  </a:moveTo>
                  <a:cubicBezTo>
                    <a:pt x="221" y="1"/>
                    <a:pt x="171" y="7"/>
                    <a:pt x="0" y="39"/>
                  </a:cubicBezTo>
                  <a:lnTo>
                    <a:pt x="1213" y="1199"/>
                  </a:lnTo>
                  <a:lnTo>
                    <a:pt x="2462" y="4"/>
                  </a:lnTo>
                  <a:cubicBezTo>
                    <a:pt x="1570" y="4"/>
                    <a:pt x="1044" y="1"/>
                    <a:pt x="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a:off x="2200350" y="1762625"/>
              <a:ext cx="70075" cy="78125"/>
            </a:xfrm>
            <a:custGeom>
              <a:rect b="b" l="l" r="r" t="t"/>
              <a:pathLst>
                <a:path extrusionOk="0" h="3125" w="2803">
                  <a:moveTo>
                    <a:pt x="1321" y="0"/>
                  </a:moveTo>
                  <a:cubicBezTo>
                    <a:pt x="1" y="839"/>
                    <a:pt x="179" y="2159"/>
                    <a:pt x="179" y="3123"/>
                  </a:cubicBezTo>
                  <a:cubicBezTo>
                    <a:pt x="420" y="3123"/>
                    <a:pt x="589" y="3125"/>
                    <a:pt x="709" y="3125"/>
                  </a:cubicBezTo>
                  <a:cubicBezTo>
                    <a:pt x="1071" y="3125"/>
                    <a:pt x="1004" y="3105"/>
                    <a:pt x="1178" y="2944"/>
                  </a:cubicBezTo>
                  <a:lnTo>
                    <a:pt x="2802" y="1410"/>
                  </a:lnTo>
                  <a:lnTo>
                    <a:pt x="13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5"/>
            <p:cNvSpPr/>
            <p:nvPr/>
          </p:nvSpPr>
          <p:spPr>
            <a:xfrm>
              <a:off x="2257000" y="1812575"/>
              <a:ext cx="58925" cy="28125"/>
            </a:xfrm>
            <a:custGeom>
              <a:rect b="b" l="l" r="r" t="t"/>
              <a:pathLst>
                <a:path extrusionOk="0" h="1125" w="2357">
                  <a:moveTo>
                    <a:pt x="1178" y="1"/>
                  </a:moveTo>
                  <a:cubicBezTo>
                    <a:pt x="37" y="1089"/>
                    <a:pt x="233" y="893"/>
                    <a:pt x="1" y="1125"/>
                  </a:cubicBezTo>
                  <a:lnTo>
                    <a:pt x="2356" y="1125"/>
                  </a:lnTo>
                  <a:cubicBezTo>
                    <a:pt x="2088" y="875"/>
                    <a:pt x="2303" y="1071"/>
                    <a:pt x="1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5"/>
            <p:cNvSpPr/>
            <p:nvPr/>
          </p:nvSpPr>
          <p:spPr>
            <a:xfrm>
              <a:off x="2302050" y="1757275"/>
              <a:ext cx="84350" cy="80300"/>
            </a:xfrm>
            <a:custGeom>
              <a:rect b="b" l="l" r="r" t="t"/>
              <a:pathLst>
                <a:path extrusionOk="0" h="3212" w="3374">
                  <a:moveTo>
                    <a:pt x="1696" y="0"/>
                  </a:moveTo>
                  <a:lnTo>
                    <a:pt x="1" y="1624"/>
                  </a:lnTo>
                  <a:cubicBezTo>
                    <a:pt x="90" y="1695"/>
                    <a:pt x="1607" y="3140"/>
                    <a:pt x="1678" y="3212"/>
                  </a:cubicBezTo>
                  <a:cubicBezTo>
                    <a:pt x="1767" y="3140"/>
                    <a:pt x="3284" y="1695"/>
                    <a:pt x="3373" y="1606"/>
                  </a:cubicBezTo>
                  <a:lnTo>
                    <a:pt x="16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5"/>
            <p:cNvSpPr/>
            <p:nvPr/>
          </p:nvSpPr>
          <p:spPr>
            <a:xfrm>
              <a:off x="2372550" y="1812575"/>
              <a:ext cx="58900" cy="28125"/>
            </a:xfrm>
            <a:custGeom>
              <a:rect b="b" l="l" r="r" t="t"/>
              <a:pathLst>
                <a:path extrusionOk="0" h="1125" w="2356">
                  <a:moveTo>
                    <a:pt x="1196" y="1"/>
                  </a:moveTo>
                  <a:cubicBezTo>
                    <a:pt x="36" y="1089"/>
                    <a:pt x="250" y="893"/>
                    <a:pt x="0" y="1125"/>
                  </a:cubicBezTo>
                  <a:lnTo>
                    <a:pt x="2355" y="1125"/>
                  </a:lnTo>
                  <a:cubicBezTo>
                    <a:pt x="2123" y="893"/>
                    <a:pt x="2355" y="1125"/>
                    <a:pt x="1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5"/>
            <p:cNvSpPr/>
            <p:nvPr/>
          </p:nvSpPr>
          <p:spPr>
            <a:xfrm>
              <a:off x="2371650" y="1752725"/>
              <a:ext cx="60675" cy="29550"/>
            </a:xfrm>
            <a:custGeom>
              <a:rect b="b" l="l" r="r" t="t"/>
              <a:pathLst>
                <a:path extrusionOk="0" h="1182" w="2427">
                  <a:moveTo>
                    <a:pt x="1720" y="1"/>
                  </a:moveTo>
                  <a:cubicBezTo>
                    <a:pt x="1396" y="1"/>
                    <a:pt x="878" y="4"/>
                    <a:pt x="0" y="4"/>
                  </a:cubicBezTo>
                  <a:lnTo>
                    <a:pt x="1232" y="1181"/>
                  </a:lnTo>
                  <a:lnTo>
                    <a:pt x="2427" y="39"/>
                  </a:lnTo>
                  <a:cubicBezTo>
                    <a:pt x="2256" y="7"/>
                    <a:pt x="2206" y="1"/>
                    <a:pt x="1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5"/>
            <p:cNvSpPr/>
            <p:nvPr/>
          </p:nvSpPr>
          <p:spPr>
            <a:xfrm>
              <a:off x="2418050" y="1762625"/>
              <a:ext cx="70500" cy="78225"/>
            </a:xfrm>
            <a:custGeom>
              <a:rect b="b" l="l" r="r" t="t"/>
              <a:pathLst>
                <a:path extrusionOk="0" h="3129" w="2820">
                  <a:moveTo>
                    <a:pt x="1481" y="0"/>
                  </a:moveTo>
                  <a:lnTo>
                    <a:pt x="0" y="1392"/>
                  </a:lnTo>
                  <a:lnTo>
                    <a:pt x="1624" y="2944"/>
                  </a:lnTo>
                  <a:cubicBezTo>
                    <a:pt x="1795" y="3103"/>
                    <a:pt x="1748" y="3128"/>
                    <a:pt x="2011" y="3128"/>
                  </a:cubicBezTo>
                  <a:cubicBezTo>
                    <a:pt x="2132" y="3128"/>
                    <a:pt x="2319" y="3123"/>
                    <a:pt x="2623" y="3123"/>
                  </a:cubicBezTo>
                  <a:cubicBezTo>
                    <a:pt x="2623" y="2195"/>
                    <a:pt x="2819" y="857"/>
                    <a:pt x="1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Grocery Store Company Profile by Slidesgo">
  <a:themeElements>
    <a:clrScheme name="Simple Light">
      <a:dk1>
        <a:srgbClr val="4B791C"/>
      </a:dk1>
      <a:lt1>
        <a:srgbClr val="F5EEE7"/>
      </a:lt1>
      <a:dk2>
        <a:srgbClr val="9EB944"/>
      </a:dk2>
      <a:lt2>
        <a:srgbClr val="274E13"/>
      </a:lt2>
      <a:accent1>
        <a:srgbClr val="E6C23E"/>
      </a:accent1>
      <a:accent2>
        <a:srgbClr val="FFFFFF"/>
      </a:accent2>
      <a:accent3>
        <a:srgbClr val="FFFFFF"/>
      </a:accent3>
      <a:accent4>
        <a:srgbClr val="FFFFFF"/>
      </a:accent4>
      <a:accent5>
        <a:srgbClr val="FFFFFF"/>
      </a:accent5>
      <a:accent6>
        <a:srgbClr val="FFFFFF"/>
      </a:accent6>
      <a:hlink>
        <a:srgbClr val="274E1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